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1" r:id="rId1"/>
  </p:sldMasterIdLst>
  <p:notesMasterIdLst>
    <p:notesMasterId r:id="rId33"/>
  </p:notesMasterIdLst>
  <p:sldIdLst>
    <p:sldId id="263" r:id="rId2"/>
    <p:sldId id="265" r:id="rId3"/>
    <p:sldId id="271" r:id="rId4"/>
    <p:sldId id="333" r:id="rId5"/>
    <p:sldId id="334" r:id="rId6"/>
    <p:sldId id="272" r:id="rId7"/>
    <p:sldId id="336" r:id="rId8"/>
    <p:sldId id="283" r:id="rId9"/>
    <p:sldId id="275" r:id="rId10"/>
    <p:sldId id="337" r:id="rId11"/>
    <p:sldId id="287" r:id="rId12"/>
    <p:sldId id="274" r:id="rId13"/>
    <p:sldId id="342" r:id="rId14"/>
    <p:sldId id="343" r:id="rId15"/>
    <p:sldId id="340" r:id="rId16"/>
    <p:sldId id="347" r:id="rId17"/>
    <p:sldId id="348" r:id="rId18"/>
    <p:sldId id="349" r:id="rId19"/>
    <p:sldId id="350" r:id="rId20"/>
    <p:sldId id="352" r:id="rId21"/>
    <p:sldId id="355" r:id="rId22"/>
    <p:sldId id="353" r:id="rId23"/>
    <p:sldId id="362" r:id="rId24"/>
    <p:sldId id="335" r:id="rId25"/>
    <p:sldId id="354" r:id="rId26"/>
    <p:sldId id="356" r:id="rId27"/>
    <p:sldId id="357" r:id="rId28"/>
    <p:sldId id="359" r:id="rId29"/>
    <p:sldId id="360" r:id="rId30"/>
    <p:sldId id="361" r:id="rId31"/>
    <p:sldId id="312" r:id="rId32"/>
  </p:sldIdLst>
  <p:sldSz cx="18288000" cy="10287000"/>
  <p:notesSz cx="6858000" cy="9144000"/>
  <p:embeddedFontLst>
    <p:embeddedFont>
      <p:font typeface="Proxima Nova Semibold" panose="020B0604020202020204" charset="0"/>
      <p:regular r:id="rId34"/>
      <p:bold r:id="rId35"/>
      <p:italic r:id="rId36"/>
      <p:boldItalic r:id="rId37"/>
    </p:embeddedFont>
    <p:embeddedFont>
      <p:font typeface="Proxima Nova" panose="020B0604020202020204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679EE1-64F7-4639-BE22-FFC1DC0C938D}">
  <a:tblStyle styleId="{06679EE1-64F7-4639-BE22-FFC1DC0C938D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5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72e1aa851_6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872e1aa851_6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091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99cbc9c2de_2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99cbc9c2de_2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a047d35a60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a047d35a60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139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626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651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751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748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983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4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6f911c6f3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6f911c6f3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027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633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471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024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a047d35a60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a047d35a60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521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093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6125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553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4710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a047d35a60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a047d35a60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388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a047d35a60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a047d35a60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362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9c383ea19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9c383ea19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1554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40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a603d3ff9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a603d3ff9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86f911c6f3_2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86f911c6f3_2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261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a4b803e0d4_9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a4b803e0d4_9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CUSTOM_3_1_1_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CUSTOM_3_1_1_2_2_1_1_1_1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547200" y="3194025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6268638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11983225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8773050" y="725400"/>
            <a:ext cx="3521100" cy="4453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56pt.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8930390" y="1974600"/>
            <a:ext cx="26419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CUSTOM_3_1_1_2_2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4856925" y="2217600"/>
            <a:ext cx="8574000" cy="29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23000" b="1">
                <a:solidFill>
                  <a:srgbClr val="4BD0A0"/>
                </a:solidFill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2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4856925" y="5435575"/>
            <a:ext cx="8574000" cy="24699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CUSTOM_3_1_1_2_1">
    <p:bg>
      <p:bgPr>
        <a:solidFill>
          <a:srgbClr val="4BD0A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3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42" name="Google Shape;242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13"/>
          <p:cNvSpPr/>
          <p:nvPr/>
        </p:nvSpPr>
        <p:spPr>
          <a:xfrm>
            <a:off x="18773050" y="725400"/>
            <a:ext cx="4680000" cy="4465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подзаголовков используйте шрифт размером 30pt. Добавьте пустую строку, для отделения заголовка от подзаголовка.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7" name="Google Shape;2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1750" y="2217591"/>
            <a:ext cx="4364628" cy="27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8773050" y="5916625"/>
            <a:ext cx="4680000" cy="2982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Нижний текстовый блок используйте для написания имени, фамилии и должности.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9" name="Google Shape;2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1750" y="7164000"/>
            <a:ext cx="3167966" cy="14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CUSTOM_3_1_1_2_1_3">
    <p:bg>
      <p:bgPr>
        <a:solidFill>
          <a:srgbClr val="4BD0A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8454216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12725850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11989956" y="8898074"/>
            <a:ext cx="741757" cy="741757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7697851" y="8899998"/>
            <a:ext cx="740589" cy="740589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CUSTOM_3_1_1_2_1_3_1">
    <p:bg>
      <p:bgPr>
        <a:solidFill>
          <a:srgbClr val="4BD0A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1299900" y="5928725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551795" y="6913222"/>
            <a:ext cx="748625" cy="748625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551117" y="5925589"/>
            <a:ext cx="748772" cy="748772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1299750" y="6919200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CUSTOM_3_1_1_2_1_2">
    <p:bg>
      <p:bgPr>
        <a:solidFill>
          <a:srgbClr val="4BD0A0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9144000" y="7644600"/>
            <a:ext cx="2841600" cy="1499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CUSTOM_3_1_1_2_1_2_1">
    <p:bg>
      <p:bgPr>
        <a:solidFill>
          <a:srgbClr val="4BD0A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7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7704075" y="5436000"/>
            <a:ext cx="5710500" cy="2721600"/>
          </a:xfrm>
          <a:prstGeom prst="rect">
            <a:avLst/>
          </a:prstGeom>
        </p:spPr>
        <p:txBody>
          <a:bodyPr spcFirstLastPara="1" wrap="square" lIns="0" tIns="57600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9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CUSTOM_3_1_1_2_1_2_1_1">
    <p:bg>
      <p:bgPr>
        <a:solidFill>
          <a:srgbClr val="4BD0A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8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CUSTOM_3_1_1_2_1_2_1_1_1">
    <p:bg>
      <p:bgPr>
        <a:solidFill>
          <a:srgbClr val="4BD0A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9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9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CUSTOM_3_1_1_2_1_2_1_1_1_1">
    <p:bg>
      <p:bgPr>
        <a:solidFill>
          <a:srgbClr val="4BD0A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CUSTOM_3_1_1_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CUSTOM_3_1_1_2_1_2_1_1_1_1_1">
    <p:bg>
      <p:bgPr>
        <a:solidFill>
          <a:srgbClr val="4BD0A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1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1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1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CUSTOM_3_1_1_2_1_1">
    <p:bg>
      <p:bgPr>
        <a:solidFill>
          <a:srgbClr val="4BD0A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9144000" y="496800"/>
            <a:ext cx="8413500" cy="841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"/>
          <p:cNvSpPr/>
          <p:nvPr/>
        </p:nvSpPr>
        <p:spPr>
          <a:xfrm>
            <a:off x="9602760" y="1260000"/>
            <a:ext cx="8365800" cy="83655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00044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8773050" y="733450"/>
            <a:ext cx="4575600" cy="69273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6" y="5191200"/>
            <a:ext cx="4104925" cy="230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 Зелёный">
  <p:cSld name="CUSTOM_3_1_1_2_1_1_1">
    <p:bg>
      <p:bgPr>
        <a:solidFill>
          <a:srgbClr val="4BD0A0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81" name="Google Shape;381;p2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CUSTOM_3_1_1_2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CUSTOM_3_1_1_2_2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9175531" y="2983531"/>
            <a:ext cx="8521200" cy="51444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10556650" y="5189400"/>
            <a:ext cx="57165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8773050" y="733450"/>
            <a:ext cx="4575600" cy="841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изображение на слайд, затем </a:t>
            </a:r>
            <a:br>
              <a:rPr lang="ru"/>
            </a:br>
            <a:r>
              <a:rPr lang="ru"/>
              <a:t>с помощью инструмента </a:t>
            </a:r>
            <a:r>
              <a:rPr lang="ru" b="1"/>
              <a:t>Обрезка</a:t>
            </a:r>
            <a:r>
              <a:rPr lang="ru"/>
              <a:t> выберете </a:t>
            </a:r>
            <a:br>
              <a:rPr lang="ru"/>
            </a:br>
            <a:r>
              <a:rPr lang="ru"/>
              <a:t>обрезку с помощью прямоугольника </a:t>
            </a:r>
            <a:br>
              <a:rPr lang="ru"/>
            </a:br>
            <a:r>
              <a:rPr lang="ru"/>
              <a:t>с закруглёнными углами.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Добавьте чёрную обводку в 8 пикселей. Поместите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/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</a:t>
            </a:r>
            <a:br>
              <a:rPr lang="ru"/>
            </a:br>
            <a:r>
              <a:rPr lang="ru"/>
              <a:t>и выровняйте иллюстрацию по заданным направляющим. Изображение должно </a:t>
            </a:r>
            <a:br>
              <a:rPr lang="ru"/>
            </a:br>
            <a:r>
              <a:rPr lang="ru"/>
              <a:t>перекрывать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5" y="1929188"/>
            <a:ext cx="4104925" cy="160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551850" y="2217600"/>
            <a:ext cx="71460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583854"/>
            <a:ext cx="4104924" cy="32699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CUSTOM_3_1_1_2_2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1092595" y="2249131"/>
            <a:ext cx="6120000" cy="612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7706731" y="2717600"/>
            <a:ext cx="686874" cy="479366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 txBox="1"/>
          <p:nvPr/>
        </p:nvSpPr>
        <p:spPr>
          <a:xfrm>
            <a:off x="1497266" y="4946400"/>
            <a:ext cx="53196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CUSTOM_3_1_1_2_2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9600" b="1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CUSTOM_3_1_1_2_2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583390" y="1484566"/>
            <a:ext cx="5666400" cy="566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 txBox="1"/>
          <p:nvPr/>
        </p:nvSpPr>
        <p:spPr>
          <a:xfrm>
            <a:off x="735949" y="4075575"/>
            <a:ext cx="5348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7697850" y="3691325"/>
            <a:ext cx="8575200" cy="10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7702550" y="2210675"/>
            <a:ext cx="8570400" cy="14865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7702550" y="4946834"/>
            <a:ext cx="71328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7702559" y="5935323"/>
            <a:ext cx="484202" cy="484202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7697508" y="6668934"/>
            <a:ext cx="503580" cy="50358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7697704" y="7415521"/>
            <a:ext cx="493726" cy="493726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7697744" y="8157032"/>
            <a:ext cx="498394" cy="498394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8393025" y="6666034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8393025" y="5932609"/>
            <a:ext cx="5021700" cy="4905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8393025" y="74089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8393025" y="81566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CUSTOM_3_1_1_2_2_1_1_1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571531" y="513931"/>
            <a:ext cx="4269600" cy="4269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 txBox="1"/>
          <p:nvPr/>
        </p:nvSpPr>
        <p:spPr>
          <a:xfrm>
            <a:off x="804050" y="2221950"/>
            <a:ext cx="38151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98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6269100" y="2949150"/>
            <a:ext cx="10003800" cy="14931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6268650" y="980400"/>
            <a:ext cx="10003800" cy="1983600"/>
          </a:xfrm>
          <a:prstGeom prst="rect">
            <a:avLst/>
          </a:prstGeom>
        </p:spPr>
        <p:txBody>
          <a:bodyPr spcFirstLastPara="1" wrap="square" lIns="0" tIns="72000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</p:spPr>
        <p:txBody>
          <a:bodyPr spcFirstLastPara="1" wrap="square" lIns="0" tIns="180000" rIns="36000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551700" y="8401050"/>
            <a:ext cx="2858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6269102" y="8402679"/>
            <a:ext cx="496952" cy="499901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6268825" y="9144186"/>
            <a:ext cx="497516" cy="500468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11974538" y="8402463"/>
            <a:ext cx="498567" cy="500468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11974538" y="9144254"/>
            <a:ext cx="498567" cy="500468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</p:spPr>
        <p:txBody>
          <a:bodyPr spcFirstLastPara="1" wrap="square" lIns="0" tIns="180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436000"/>
            <a:ext cx="3420775" cy="3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CUSTOM_3_1_1_2_2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550725" y="220980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62677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"/>
          <p:cNvSpPr/>
          <p:nvPr/>
        </p:nvSpPr>
        <p:spPr>
          <a:xfrm>
            <a:off x="119866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"/>
          <p:cNvSpPr/>
          <p:nvPr/>
        </p:nvSpPr>
        <p:spPr>
          <a:xfrm>
            <a:off x="550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"/>
          <p:cNvSpPr/>
          <p:nvPr/>
        </p:nvSpPr>
        <p:spPr>
          <a:xfrm>
            <a:off x="6267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119866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8773050" y="733450"/>
            <a:ext cx="3521100" cy="42129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30pt.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71427" y="2097078"/>
            <a:ext cx="2757157" cy="2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tyscapes-dataset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eerc.ifmo.ru/wiki/index.php?title=%D0%9A%D0%BE%D0%BC%D0%BF%D1%8C%D1%8E%D1%82%D0%B5%D1%80%D0%BD%D0%BE%D0%B5_%D0%B7%D1%80%D0%B5%D0%BD%D0%B8%D0%B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3"/>
          <p:cNvSpPr/>
          <p:nvPr/>
        </p:nvSpPr>
        <p:spPr>
          <a:xfrm>
            <a:off x="144250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3"/>
          <p:cNvSpPr/>
          <p:nvPr/>
        </p:nvSpPr>
        <p:spPr>
          <a:xfrm>
            <a:off x="48549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53"/>
          <p:cNvSpPr txBox="1"/>
          <p:nvPr/>
        </p:nvSpPr>
        <p:spPr>
          <a:xfrm>
            <a:off x="339199" y="553768"/>
            <a:ext cx="17948801" cy="6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lnSpc>
                <a:spcPct val="80000"/>
              </a:lnSpc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Дипломная работа по теме</a:t>
            </a:r>
            <a:r>
              <a:rPr lang="ru-RU" sz="9600" b="1" dirty="0" smtClean="0">
                <a:latin typeface="Proxima Nova"/>
                <a:ea typeface="Proxima Nova"/>
                <a:cs typeface="Proxima Nova"/>
                <a:sym typeface="Proxima Nova"/>
              </a:rPr>
              <a:t>:</a:t>
            </a:r>
          </a:p>
          <a:p>
            <a:pPr lvl="0">
              <a:lnSpc>
                <a:spcPct val="80000"/>
              </a:lnSpc>
            </a:pPr>
            <a:r>
              <a:rPr lang="ru-RU" sz="9600" b="1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  <a:p>
            <a:pPr lvl="0" algn="ctr">
              <a:lnSpc>
                <a:spcPct val="80000"/>
              </a:lnSpc>
            </a:pPr>
            <a:r>
              <a:rPr lang="ru-RU" sz="8000" b="1" dirty="0" smtClean="0">
                <a:latin typeface="Proxima Nova"/>
                <a:ea typeface="Proxima Nova"/>
                <a:cs typeface="Proxima Nova"/>
                <a:sym typeface="Proxima Nova"/>
              </a:rPr>
              <a:t>«Построение </a:t>
            </a:r>
            <a:r>
              <a:rPr lang="ru-RU" sz="8000" b="1" dirty="0">
                <a:latin typeface="Proxima Nova"/>
                <a:ea typeface="Proxima Nova"/>
                <a:cs typeface="Proxima Nova"/>
                <a:sym typeface="Proxima Nova"/>
              </a:rPr>
              <a:t>и обучение условной </a:t>
            </a:r>
            <a:r>
              <a:rPr lang="ru-RU" sz="8000" b="1" dirty="0" smtClean="0">
                <a:latin typeface="Proxima Nova"/>
                <a:ea typeface="Proxima Nova"/>
                <a:cs typeface="Proxima Nova"/>
                <a:sym typeface="Proxima Nova"/>
              </a:rPr>
              <a:t>генеративной состязательной </a:t>
            </a:r>
            <a:r>
              <a:rPr lang="ru-RU" sz="8000" b="1" dirty="0">
                <a:latin typeface="Proxima Nova"/>
                <a:ea typeface="Proxima Nova"/>
                <a:cs typeface="Proxima Nova"/>
                <a:sym typeface="Proxima Nova"/>
              </a:rPr>
              <a:t>сети (</a:t>
            </a:r>
            <a:r>
              <a:rPr lang="ru-RU" sz="8000" b="1" dirty="0" err="1">
                <a:latin typeface="Proxima Nova"/>
                <a:ea typeface="Proxima Nova"/>
                <a:cs typeface="Proxima Nova"/>
                <a:sym typeface="Proxima Nova"/>
              </a:rPr>
              <a:t>cGAN</a:t>
            </a:r>
            <a:r>
              <a:rPr lang="ru-RU" sz="8000" b="1" dirty="0">
                <a:latin typeface="Proxima Nova"/>
                <a:ea typeface="Proxima Nova"/>
                <a:cs typeface="Proxima Nova"/>
                <a:sym typeface="Proxima Nova"/>
              </a:rPr>
              <a:t>) для задач трансляции </a:t>
            </a:r>
            <a:r>
              <a:rPr lang="ru-RU" sz="8000" b="1" dirty="0" smtClean="0">
                <a:latin typeface="Proxima Nova"/>
                <a:ea typeface="Proxima Nova"/>
                <a:cs typeface="Proxima Nova"/>
                <a:sym typeface="Proxima Nova"/>
              </a:rPr>
              <a:t>изображений»</a:t>
            </a:r>
            <a:endParaRPr sz="8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2" name="Google Shape;862;p53"/>
          <p:cNvSpPr txBox="1"/>
          <p:nvPr/>
        </p:nvSpPr>
        <p:spPr>
          <a:xfrm>
            <a:off x="509064" y="7202152"/>
            <a:ext cx="5716800" cy="2453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endParaRPr lang="en-US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endParaRPr lang="en-US"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endParaRPr lang="en-US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Группа 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DS-22</a:t>
            </a:r>
            <a:endParaRPr lang="en-US"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endParaRPr lang="en-US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СТУДЕНТ</a:t>
            </a:r>
            <a:endParaRPr lang="ru"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КОНСТАНТИН ТОМИЛОВ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ПРЕПОДАВАТЕЛЬ</a:t>
            </a:r>
          </a:p>
          <a:p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НАТАЛЬЯ БАДАНИНА</a:t>
            </a:r>
            <a:endParaRPr lang="ru"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63" name="Google Shape;863;p5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64" name="Google Shape;864;p5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/>
          <p:nvPr/>
        </p:nvSpPr>
        <p:spPr>
          <a:xfrm>
            <a:off x="644935" y="1899099"/>
            <a:ext cx="7886297" cy="684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lvl="0" algn="just"/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Для обучения и тестирования модели использован набор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данных «</a:t>
            </a:r>
            <a:r>
              <a:rPr lang="ru-RU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Cityscapes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» исследовательской группы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«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Berkeley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AI 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Research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». </a:t>
            </a:r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Данные «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Cityscapes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» содержат помеченные изображения, снятые из автомобилей в Германии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lvl="0" algn="just"/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2975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файлов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обучающих изображений (</a:t>
            </a:r>
            <a:r>
              <a:rPr lang="ru-RU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train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);</a:t>
            </a:r>
          </a:p>
          <a:p>
            <a:pPr lvl="0" algn="just"/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500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файлов проверочных изображений (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val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);</a:t>
            </a:r>
          </a:p>
          <a:p>
            <a:pPr lvl="0"/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Размер: 256х512.</a:t>
            </a:r>
          </a:p>
        </p:txBody>
      </p:sp>
      <p:sp>
        <p:nvSpPr>
          <p:cNvPr id="1126" name="Google Shape;1126;p73"/>
          <p:cNvSpPr txBox="1"/>
          <p:nvPr/>
        </p:nvSpPr>
        <p:spPr>
          <a:xfrm>
            <a:off x="644935" y="426807"/>
            <a:ext cx="128520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Датасет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8" name="Google Shape;1128;p73"/>
          <p:cNvSpPr txBox="1"/>
          <p:nvPr/>
        </p:nvSpPr>
        <p:spPr>
          <a:xfrm>
            <a:off x="644935" y="8566484"/>
            <a:ext cx="7368758" cy="829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91425" bIns="91425" anchor="t" anchorCtr="0">
            <a:noAutofit/>
          </a:bodyPr>
          <a:lstStyle/>
          <a:p>
            <a:pPr lvl="0"/>
            <a:r>
              <a:rPr lang="ru-RU" sz="3000" dirty="0">
                <a:latin typeface="Proxima Nova"/>
                <a:ea typeface="Proxima Nova"/>
                <a:cs typeface="Proxima Nova"/>
                <a:hlinkClick r:id="rId3"/>
              </a:rPr>
              <a:t>https://</a:t>
            </a:r>
            <a:r>
              <a:rPr lang="ru-RU" sz="3000" dirty="0" smtClean="0">
                <a:latin typeface="Proxima Nova"/>
                <a:ea typeface="Proxima Nova"/>
                <a:cs typeface="Proxima Nova"/>
                <a:hlinkClick r:id="rId3"/>
              </a:rPr>
              <a:t>www.cityscapes-dataset.com/</a:t>
            </a:r>
            <a:endParaRPr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1168" y="1908807"/>
            <a:ext cx="8269662" cy="4134831"/>
          </a:xfrm>
          <a:prstGeom prst="rect">
            <a:avLst/>
          </a:prstGeom>
        </p:spPr>
      </p:pic>
      <p:sp>
        <p:nvSpPr>
          <p:cNvPr id="8" name="Google Shape;1125;p73"/>
          <p:cNvSpPr txBox="1"/>
          <p:nvPr/>
        </p:nvSpPr>
        <p:spPr>
          <a:xfrm>
            <a:off x="8811168" y="7230383"/>
            <a:ext cx="8269662" cy="303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lvl="0" algn="just"/>
            <a:r>
              <a:rPr lang="ru-RU" sz="3000" dirty="0" smtClean="0">
                <a:latin typeface="Proxima Nova"/>
                <a:ea typeface="Proxima Nova"/>
                <a:cs typeface="Proxima Nova"/>
              </a:rPr>
              <a:t>Композиция: </a:t>
            </a:r>
            <a:r>
              <a:rPr lang="ru-RU" sz="3000" dirty="0">
                <a:latin typeface="Proxima Nova"/>
                <a:ea typeface="Proxima Nova"/>
                <a:cs typeface="Proxima Nova"/>
              </a:rPr>
              <a:t>исходная фотография - в левой половине изображения, изображение с меткой (результат семантической сегментации) - в правой половине.</a:t>
            </a:r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657254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0" name="Google Shape;1190;p77"/>
          <p:cNvGrpSpPr/>
          <p:nvPr/>
        </p:nvGrpSpPr>
        <p:grpSpPr>
          <a:xfrm>
            <a:off x="558000" y="2952000"/>
            <a:ext cx="7139850" cy="2728800"/>
            <a:chOff x="558000" y="2952000"/>
            <a:chExt cx="7139850" cy="2728800"/>
          </a:xfrm>
        </p:grpSpPr>
        <p:sp>
          <p:nvSpPr>
            <p:cNvPr id="1191" name="Google Shape;1191;p77"/>
            <p:cNvSpPr txBox="1"/>
            <p:nvPr/>
          </p:nvSpPr>
          <p:spPr>
            <a:xfrm>
              <a:off x="1981050" y="2952000"/>
              <a:ext cx="5716800" cy="27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2400" b="1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Библиотеки</a:t>
              </a: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lvl="0">
                <a:spcBef>
                  <a:spcPts val="800"/>
                </a:spcBef>
                <a:buClr>
                  <a:schemeClr val="dk1"/>
                </a:buClr>
                <a:buSzPts val="1100"/>
              </a:pPr>
              <a:r>
                <a:rPr lang="en-US" sz="1800" dirty="0" smtClean="0">
                  <a:latin typeface="Proxima Nova"/>
                  <a:ea typeface="Proxima Nova"/>
                  <a:cs typeface="Proxima Nova"/>
                  <a:sym typeface="Proxima Nova"/>
                </a:rPr>
                <a:t>Python</a:t>
              </a:r>
              <a:r>
                <a:rPr lang="ru-RU" sz="1800" dirty="0" smtClean="0">
                  <a:latin typeface="Proxima Nova"/>
                  <a:ea typeface="Proxima Nova"/>
                  <a:cs typeface="Proxima Nova"/>
                  <a:sym typeface="Proxima Nova"/>
                </a:rPr>
                <a:t> 3.8</a:t>
              </a:r>
              <a:r>
                <a:rPr lang="en-US" sz="1800" dirty="0" smtClean="0">
                  <a:latin typeface="Proxima Nova"/>
                  <a:ea typeface="Proxima Nova"/>
                  <a:cs typeface="Proxima Nova"/>
                  <a:sym typeface="Proxima Nova"/>
                </a:rPr>
                <a:t>, </a:t>
              </a:r>
              <a:r>
                <a:rPr lang="en-US" sz="1800" dirty="0" err="1" smtClean="0">
                  <a:latin typeface="Proxima Nova"/>
                  <a:ea typeface="Proxima Nova"/>
                  <a:cs typeface="Proxima Nova"/>
                  <a:sym typeface="Proxima Nova"/>
                </a:rPr>
                <a:t>TensorFlow</a:t>
              </a:r>
              <a:r>
                <a:rPr lang="en-US" sz="1800" smtClean="0">
                  <a:latin typeface="Proxima Nova"/>
                  <a:ea typeface="Proxima Nova"/>
                  <a:cs typeface="Proxima Nova"/>
                  <a:sym typeface="Proxima Nova"/>
                </a:rPr>
                <a:t> 2.4, </a:t>
              </a:r>
              <a:r>
                <a:rPr lang="en-US" sz="1800" dirty="0" err="1" smtClean="0">
                  <a:latin typeface="Proxima Nova"/>
                  <a:ea typeface="Proxima Nova"/>
                  <a:cs typeface="Proxima Nova"/>
                  <a:sym typeface="Proxima Nova"/>
                </a:rPr>
                <a:t>TensorBoard</a:t>
              </a:r>
              <a:r>
                <a:rPr lang="en-US" sz="1800" dirty="0" smtClean="0">
                  <a:latin typeface="Proxima Nova"/>
                  <a:ea typeface="Proxima Nova"/>
                  <a:cs typeface="Proxima Nova"/>
                  <a:sym typeface="Proxima Nova"/>
                </a:rPr>
                <a:t> 2.4, </a:t>
              </a:r>
              <a:r>
                <a:rPr lang="en-US" sz="1800" dirty="0" err="1" smtClean="0">
                  <a:latin typeface="Proxima Nova"/>
                  <a:ea typeface="Proxima Nova"/>
                  <a:cs typeface="Proxima Nova"/>
                  <a:sym typeface="Proxima Nova"/>
                </a:rPr>
                <a:t>Keras</a:t>
              </a:r>
              <a:r>
                <a:rPr lang="en-US" sz="1800" dirty="0" smtClean="0">
                  <a:latin typeface="Proxima Nova"/>
                  <a:ea typeface="Proxima Nova"/>
                  <a:cs typeface="Proxima Nova"/>
                  <a:sym typeface="Proxima Nova"/>
                </a:rPr>
                <a:t> 2.4, </a:t>
              </a:r>
              <a:r>
                <a:rPr lang="en-US" sz="1800" dirty="0" err="1" smtClean="0">
                  <a:latin typeface="Proxima Nova"/>
                  <a:ea typeface="Proxima Nova"/>
                  <a:cs typeface="Proxima Nova"/>
                  <a:sym typeface="Proxima Nova"/>
                </a:rPr>
                <a:t>Mathplotlib</a:t>
              </a:r>
              <a:r>
                <a:rPr lang="en-US" sz="1800" dirty="0" smtClean="0">
                  <a:latin typeface="Proxima Nova"/>
                  <a:ea typeface="Proxima Nova"/>
                  <a:cs typeface="Proxima Nova"/>
                  <a:sym typeface="Proxima Nova"/>
                </a:rPr>
                <a:t> 3 </a:t>
              </a:r>
              <a:r>
                <a:rPr lang="ru-RU" sz="1800" dirty="0" smtClean="0">
                  <a:latin typeface="Proxima Nova"/>
                  <a:ea typeface="Proxima Nova"/>
                  <a:cs typeface="Proxima Nova"/>
                  <a:sym typeface="Proxima Nova"/>
                </a:rPr>
                <a:t>и </a:t>
              </a:r>
              <a:r>
                <a:rPr lang="ru-RU" sz="1800" dirty="0">
                  <a:latin typeface="Proxima Nova"/>
                  <a:ea typeface="Proxima Nova"/>
                  <a:cs typeface="Proxima Nova"/>
                  <a:sym typeface="Proxima Nova"/>
                </a:rPr>
                <a:t>др.</a:t>
              </a:r>
              <a:r>
                <a:rPr lang="ru" sz="1800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.</a:t>
              </a:r>
              <a:endParaRPr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92" name="Google Shape;1192;p77"/>
            <p:cNvSpPr/>
            <p:nvPr/>
          </p:nvSpPr>
          <p:spPr>
            <a:xfrm>
              <a:off x="558000" y="2952000"/>
              <a:ext cx="1000800" cy="10008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</p:grpSp>
      <p:grpSp>
        <p:nvGrpSpPr>
          <p:cNvPr id="1199" name="Google Shape;1199;p77"/>
          <p:cNvGrpSpPr/>
          <p:nvPr/>
        </p:nvGrpSpPr>
        <p:grpSpPr>
          <a:xfrm>
            <a:off x="9262713" y="3048506"/>
            <a:ext cx="7135200" cy="2728800"/>
            <a:chOff x="9144000" y="2952000"/>
            <a:chExt cx="7135200" cy="2728800"/>
          </a:xfrm>
        </p:grpSpPr>
        <p:sp>
          <p:nvSpPr>
            <p:cNvPr id="1200" name="Google Shape;1200;p77"/>
            <p:cNvSpPr txBox="1"/>
            <p:nvPr/>
          </p:nvSpPr>
          <p:spPr>
            <a:xfrm>
              <a:off x="10562400" y="2952000"/>
              <a:ext cx="5716800" cy="27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lvl="0">
                <a:buClr>
                  <a:schemeClr val="dk1"/>
                </a:buClr>
                <a:buSzPts val="1100"/>
              </a:pPr>
              <a:r>
                <a:rPr lang="ru-RU" sz="2400" b="1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Алгоритмы</a:t>
              </a:r>
            </a:p>
            <a:p>
              <a:pPr lvl="0">
                <a:buClr>
                  <a:schemeClr val="dk1"/>
                </a:buClr>
                <a:buSzPts val="1100"/>
              </a:pPr>
              <a:r>
                <a:rPr lang="ru-RU" sz="1800" dirty="0" err="1">
                  <a:latin typeface="Proxima Nova"/>
                  <a:ea typeface="Proxima Nova"/>
                  <a:cs typeface="Proxima Nova"/>
                  <a:sym typeface="Proxima Nova"/>
                </a:rPr>
                <a:t>Свёрточная</a:t>
              </a:r>
              <a:r>
                <a:rPr lang="ru-RU" sz="1800" dirty="0">
                  <a:latin typeface="Proxima Nova"/>
                  <a:ea typeface="Proxima Nova"/>
                  <a:cs typeface="Proxima Nova"/>
                  <a:sym typeface="Proxima Nova"/>
                </a:rPr>
                <a:t> нейронная сеть – </a:t>
              </a:r>
              <a:r>
                <a:rPr lang="en-US" sz="1800" dirty="0">
                  <a:latin typeface="Proxima Nova"/>
                  <a:ea typeface="Proxima Nova"/>
                  <a:cs typeface="Proxima Nova"/>
                  <a:sym typeface="Proxima Nova"/>
                </a:rPr>
                <a:t>U-Net;</a:t>
              </a:r>
            </a:p>
            <a:p>
              <a:pPr lvl="0">
                <a:buClr>
                  <a:schemeClr val="dk1"/>
                </a:buClr>
                <a:buSzPts val="1100"/>
              </a:pPr>
              <a:r>
                <a:rPr lang="ru-RU" sz="1800" dirty="0">
                  <a:latin typeface="Proxima Nova"/>
                  <a:ea typeface="Proxima Nova"/>
                  <a:cs typeface="Proxima Nova"/>
                  <a:sym typeface="Proxima Nova"/>
                </a:rPr>
                <a:t>Свёрточный классификатор – </a:t>
              </a:r>
              <a:r>
                <a:rPr lang="en-US" sz="1800" dirty="0">
                  <a:latin typeface="Proxima Nova"/>
                  <a:ea typeface="Proxima Nova"/>
                  <a:cs typeface="Proxima Nova"/>
                  <a:sym typeface="Proxima Nova"/>
                </a:rPr>
                <a:t>PatchGAN;</a:t>
              </a:r>
            </a:p>
            <a:p>
              <a:pPr lvl="0">
                <a:buClr>
                  <a:schemeClr val="dk1"/>
                </a:buClr>
                <a:buSzPts val="1100"/>
              </a:pPr>
              <a:r>
                <a:rPr lang="ru-RU" sz="1800" dirty="0">
                  <a:latin typeface="Proxima Nova"/>
                  <a:ea typeface="Proxima Nova"/>
                  <a:cs typeface="Proxima Nova"/>
                  <a:sym typeface="Proxima Nova"/>
                </a:rPr>
                <a:t>Функции активации – </a:t>
              </a:r>
              <a:r>
                <a:rPr lang="en-US" sz="1800" dirty="0" err="1">
                  <a:latin typeface="Proxima Nova"/>
                  <a:ea typeface="Proxima Nova"/>
                  <a:cs typeface="Proxima Nova"/>
                  <a:sym typeface="Proxima Nova"/>
                </a:rPr>
                <a:t>Relu</a:t>
              </a:r>
              <a:r>
                <a:rPr lang="en-US" sz="1800" dirty="0">
                  <a:latin typeface="Proxima Nova"/>
                  <a:ea typeface="Proxima Nova"/>
                  <a:cs typeface="Proxima Nova"/>
                  <a:sym typeface="Proxima Nova"/>
                </a:rPr>
                <a:t>, </a:t>
              </a:r>
              <a:r>
                <a:rPr lang="en-US" sz="1800" dirty="0" err="1" smtClean="0">
                  <a:latin typeface="Proxima Nova"/>
                  <a:ea typeface="Proxima Nova"/>
                  <a:cs typeface="Proxima Nova"/>
                  <a:sym typeface="Proxima Nova"/>
                </a:rPr>
                <a:t>LeakyRelu</a:t>
              </a:r>
              <a:r>
                <a:rPr lang="en-US" sz="1800" dirty="0">
                  <a:latin typeface="Proxima Nova"/>
                  <a:ea typeface="Proxima Nova"/>
                  <a:cs typeface="Proxima Nova"/>
                  <a:sym typeface="Proxima Nova"/>
                </a:rPr>
                <a:t>, </a:t>
              </a:r>
              <a:r>
                <a:rPr lang="en-US" sz="1800" dirty="0" err="1">
                  <a:latin typeface="Proxima Nova"/>
                  <a:ea typeface="Proxima Nova"/>
                  <a:cs typeface="Proxima Nova"/>
                  <a:sym typeface="Proxima Nova"/>
                </a:rPr>
                <a:t>Tanh</a:t>
              </a:r>
              <a:r>
                <a:rPr lang="en-US" sz="1800" dirty="0">
                  <a:latin typeface="Proxima Nova"/>
                  <a:ea typeface="Proxima Nova"/>
                  <a:cs typeface="Proxima Nova"/>
                  <a:sym typeface="Proxima Nova"/>
                </a:rPr>
                <a:t>;</a:t>
              </a:r>
            </a:p>
            <a:p>
              <a:pPr lvl="0">
                <a:buClr>
                  <a:schemeClr val="dk1"/>
                </a:buClr>
                <a:buSzPts val="1100"/>
              </a:pPr>
              <a:r>
                <a:rPr lang="ru-RU" sz="1800" dirty="0">
                  <a:latin typeface="Proxima Nova"/>
                  <a:ea typeface="Proxima Nova"/>
                  <a:cs typeface="Proxima Nova"/>
                  <a:sym typeface="Proxima Nova"/>
                </a:rPr>
                <a:t>Оптимизация целевой функции – стохастический градиентный спуск </a:t>
              </a:r>
              <a:r>
                <a:rPr lang="en-US" sz="1800" dirty="0">
                  <a:latin typeface="Proxima Nova"/>
                  <a:ea typeface="Proxima Nova"/>
                  <a:cs typeface="Proxima Nova"/>
                  <a:sym typeface="Proxima Nova"/>
                </a:rPr>
                <a:t>Adam («</a:t>
              </a:r>
              <a:r>
                <a:rPr lang="ru-RU" sz="1800" dirty="0">
                  <a:latin typeface="Proxima Nova"/>
                  <a:ea typeface="Proxima Nova"/>
                  <a:cs typeface="Proxima Nova"/>
                  <a:sym typeface="Proxima Nova"/>
                </a:rPr>
                <a:t>метод адаптивной оценки моментов», англ. </a:t>
              </a:r>
              <a:r>
                <a:rPr lang="en-US" sz="1800" dirty="0">
                  <a:latin typeface="Proxima Nova"/>
                  <a:ea typeface="Proxima Nova"/>
                  <a:cs typeface="Proxima Nova"/>
                  <a:sym typeface="Proxima Nova"/>
                </a:rPr>
                <a:t>Adaptive Moment Estimation)</a:t>
              </a: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01" name="Google Shape;1201;p77"/>
            <p:cNvSpPr/>
            <p:nvPr/>
          </p:nvSpPr>
          <p:spPr>
            <a:xfrm>
              <a:off x="9144000" y="2952000"/>
              <a:ext cx="1000800" cy="10008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</p:grpSp>
      <p:sp>
        <p:nvSpPr>
          <p:cNvPr id="1202" name="Google Shape;1202;p77"/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Алгоритмы</a:t>
            </a:r>
            <a:endParaRPr lang="ru-RU"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64"/>
          <p:cNvSpPr/>
          <p:nvPr/>
        </p:nvSpPr>
        <p:spPr>
          <a:xfrm>
            <a:off x="914370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3" name="Google Shape;1053;p64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64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64"/>
          <p:cNvSpPr/>
          <p:nvPr/>
        </p:nvSpPr>
        <p:spPr>
          <a:xfrm>
            <a:off x="4572000" y="506911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64"/>
          <p:cNvSpPr txBox="1"/>
          <p:nvPr/>
        </p:nvSpPr>
        <p:spPr>
          <a:xfrm>
            <a:off x="1033112" y="605562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9600" b="1" dirty="0" smtClean="0">
                <a:latin typeface="Proxima Nova"/>
                <a:ea typeface="Proxima Nova"/>
                <a:cs typeface="Proxima Nova"/>
                <a:sym typeface="Proxima Nova"/>
              </a:rPr>
              <a:t>Методика решения</a:t>
            </a: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/>
          <p:nvPr/>
        </p:nvSpPr>
        <p:spPr>
          <a:xfrm>
            <a:off x="792482" y="1622126"/>
            <a:ext cx="8234338" cy="136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lvl="0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- р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азделяем изображения: размер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256 x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256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и преобразуем в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2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тензора;</a:t>
            </a:r>
          </a:p>
          <a:p>
            <a:pPr lvl="0"/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6" name="Google Shape;1126;p73"/>
          <p:cNvSpPr txBox="1"/>
          <p:nvPr/>
        </p:nvSpPr>
        <p:spPr>
          <a:xfrm>
            <a:off x="792482" y="400940"/>
            <a:ext cx="128520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Преобразование </a:t>
            </a: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данных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026820" y="49896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820" y="1349023"/>
            <a:ext cx="2830671" cy="272020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5911" y="1379104"/>
            <a:ext cx="2822323" cy="27088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4466" y="4346284"/>
            <a:ext cx="5872170" cy="5785175"/>
          </a:xfrm>
          <a:prstGeom prst="rect">
            <a:avLst/>
          </a:prstGeom>
        </p:spPr>
      </p:pic>
      <p:sp>
        <p:nvSpPr>
          <p:cNvPr id="10" name="Google Shape;1125;p73"/>
          <p:cNvSpPr txBox="1"/>
          <p:nvPr/>
        </p:nvSpPr>
        <p:spPr>
          <a:xfrm>
            <a:off x="449178" y="4490663"/>
            <a:ext cx="9345287" cy="4453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457200" lvl="0" indent="-457200" algn="just">
              <a:buFontTx/>
              <a:buChar char="-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«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случайное дрожание»: изменяем размер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256x256 на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286x286, затем произвольно обрезаем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до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256x256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457200" lvl="0" indent="-457200" algn="just">
              <a:buFontTx/>
              <a:buChar char="-"/>
            </a:pPr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57200" algn="just">
              <a:buFontTx/>
              <a:buChar char="-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«случайное зеркальное отображение»: произвольное отражение изображения по горизонтали, т.е. слева направо. 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57200" algn="just">
              <a:buFontTx/>
              <a:buChar char="-"/>
            </a:pPr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457200" algn="just">
              <a:buFontTx/>
              <a:buChar char="-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Нормализация изображения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в диапазоне [-1, 1].</a:t>
            </a:r>
          </a:p>
          <a:p>
            <a:pPr marL="457200" lvl="0" indent="-457200" algn="just">
              <a:buFontTx/>
              <a:buChar char="-"/>
            </a:pPr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308232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/>
          <p:nvPr/>
        </p:nvSpPr>
        <p:spPr>
          <a:xfrm>
            <a:off x="668335" y="1513611"/>
            <a:ext cx="16721307" cy="125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r>
              <a:rPr lang="ru-RU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сGAN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реализует архитектуру: генератор - нейронная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сеть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U-</a:t>
            </a:r>
            <a:r>
              <a:rPr lang="ru-RU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Net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;</a:t>
            </a:r>
          </a:p>
          <a:p>
            <a:pPr lvl="0"/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дискриминатор - свёрточный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классификатор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PatchGAN.</a:t>
            </a:r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/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6" name="Google Shape;1126;p73"/>
          <p:cNvSpPr txBox="1"/>
          <p:nvPr/>
        </p:nvSpPr>
        <p:spPr>
          <a:xfrm>
            <a:off x="551850" y="489600"/>
            <a:ext cx="128520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Описание итоговой модели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498" y="2765685"/>
            <a:ext cx="12435654" cy="45013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1850" y="7267074"/>
            <a:ext cx="16837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Генератор обучается создавать максимально правдоподобные выходные изображения, дискриминатор же учится как можно лучше отличать фальшивые изображения от реальных.</a:t>
            </a:r>
          </a:p>
        </p:txBody>
      </p:sp>
    </p:spTree>
    <p:extLst>
      <p:ext uri="{BB962C8B-B14F-4D97-AF65-F5344CB8AC3E}">
        <p14:creationId xmlns:p14="http://schemas.microsoft.com/office/powerpoint/2010/main" val="1854047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/>
          <p:nvPr/>
        </p:nvSpPr>
        <p:spPr>
          <a:xfrm>
            <a:off x="969861" y="1436023"/>
            <a:ext cx="9780870" cy="8073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U-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net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-генератор - это модель 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encoder-decoder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с добавлением пропускаемых соединений (англ. 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skip-connections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) между зеркальными слоями в стеках кодировщика и декодера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lang="en-US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en-US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Ck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 = Convolution-</a:t>
            </a:r>
            <a:r>
              <a:rPr lang="en-US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BatchNorm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en-US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LeakyReLU</a:t>
            </a:r>
            <a:endParaRPr lang="en-US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с </a:t>
            </a:r>
            <a:r>
              <a:rPr lang="en-US" sz="3000" dirty="0">
                <a:latin typeface="Proxima Nova"/>
                <a:ea typeface="Proxima Nova"/>
                <a:cs typeface="Proxima Nova"/>
                <a:sym typeface="Proxima Nova"/>
              </a:rPr>
              <a:t>k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фильтрами</a:t>
            </a:r>
            <a:endParaRPr lang="en-US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en-US" sz="3000" dirty="0" err="1">
                <a:latin typeface="Proxima Nova"/>
                <a:ea typeface="Proxima Nova"/>
                <a:cs typeface="Proxima Nova"/>
                <a:sym typeface="Proxima Nova"/>
              </a:rPr>
              <a:t>CDk</a:t>
            </a:r>
            <a:r>
              <a:rPr lang="en-US" sz="30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= Convolution-</a:t>
            </a:r>
            <a:r>
              <a:rPr lang="en-US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BatchNorm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-Dropout-</a:t>
            </a:r>
            <a:r>
              <a:rPr lang="en-US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ReLU</a:t>
            </a:r>
            <a:endParaRPr lang="en-US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endParaRPr lang="en-US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Архитектура кодер-декодер состоит из:</a:t>
            </a: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кодер: C64-C128-C256-C512-C512-C512-C512-C512</a:t>
            </a: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декодер: CD512-CD512-CD512-C512-C256-C128-C64</a:t>
            </a:r>
          </a:p>
          <a:p>
            <a:pPr lvl="0" algn="just"/>
            <a:endParaRPr lang="en-US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вёртки 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пространственные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фильтры 4 × 4,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шаг =2</a:t>
            </a:r>
            <a:r>
              <a:rPr lang="en-US" sz="3000" dirty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Dropout = 0,5.</a:t>
            </a:r>
          </a:p>
          <a:p>
            <a:pPr lvl="0" algn="just"/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После последнего слоя в декодере идёт свёртка для сопоставления с кол-вом выходных каналов (3) затем функция активации - </a:t>
            </a:r>
            <a:r>
              <a:rPr lang="en-US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Tanh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</p:txBody>
      </p:sp>
      <p:sp>
        <p:nvSpPr>
          <p:cNvPr id="1126" name="Google Shape;1126;p73"/>
          <p:cNvSpPr txBox="1"/>
          <p:nvPr/>
        </p:nvSpPr>
        <p:spPr>
          <a:xfrm>
            <a:off x="969861" y="424286"/>
            <a:ext cx="128520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Генератор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0548" y="1540526"/>
            <a:ext cx="6663415" cy="46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91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/>
          <p:nvPr/>
        </p:nvSpPr>
        <p:spPr>
          <a:xfrm>
            <a:off x="752035" y="1797659"/>
            <a:ext cx="7983582" cy="759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Для дискриминатора используется свёрточный дискриминатор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PatchGAN.</a:t>
            </a:r>
          </a:p>
          <a:p>
            <a:pPr lvl="0" algn="just"/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PatchGAN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- дискриминатор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для генеративных состязательных сетей, который штрафует алгоритм на уровне локальных фрагментов (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патчей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).</a:t>
            </a: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Архитектура дискриминатора 70 × 70:</a:t>
            </a:r>
          </a:p>
          <a:p>
            <a:pPr lvl="0" algn="just"/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C64-C128-C256-C512</a:t>
            </a:r>
          </a:p>
          <a:p>
            <a:pPr lvl="0" algn="just"/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После последнего слоя применяется свертка для сопоставления с одномерный выводом, за которым следует сигмовидная функция. 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BatchNorm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не применяется к первому слою C64. 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6" name="Google Shape;1126;p73"/>
          <p:cNvSpPr txBox="1"/>
          <p:nvPr/>
        </p:nvSpPr>
        <p:spPr>
          <a:xfrm>
            <a:off x="551850" y="489600"/>
            <a:ext cx="128520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Дискриминатор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617" y="1797659"/>
            <a:ext cx="8826313" cy="461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21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/>
          <p:nvPr/>
        </p:nvSpPr>
        <p:spPr>
          <a:xfrm>
            <a:off x="585746" y="1640904"/>
            <a:ext cx="7983582" cy="5439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Дискриминатор PatchGAN пытается определить, является ли каждый фрагмент размера N×N изображения настоящим или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поддельным.</a:t>
            </a:r>
          </a:p>
          <a:p>
            <a:pPr lvl="0" algn="just"/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Для каждого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фрагмента определяется матрица классификаций, где все значения находятся в промежутке [0, 1], где 0 - подделка.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В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итоге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получается конечная матрица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классификаций.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Для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поддельного изображения </a:t>
            </a:r>
            <a:r>
              <a:rPr lang="ru-RU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PatchGan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должен попытаться вывести матрицу нулей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6" name="Google Shape;1126;p73"/>
          <p:cNvSpPr txBox="1"/>
          <p:nvPr/>
        </p:nvSpPr>
        <p:spPr>
          <a:xfrm>
            <a:off x="551850" y="476537"/>
            <a:ext cx="128520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Дискриминатор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182" y="1836848"/>
            <a:ext cx="8826313" cy="461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31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/>
          <p:nvPr/>
        </p:nvSpPr>
        <p:spPr>
          <a:xfrm>
            <a:off x="551850" y="1379647"/>
            <a:ext cx="16813980" cy="79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Целевая функция потерь 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сGAN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может быть выражена как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:</a:t>
            </a:r>
          </a:p>
          <a:p>
            <a:pPr lvl="0" algn="just"/>
            <a:endParaRPr lang="ru-RU" sz="18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en-US" sz="4400" dirty="0" err="1">
                <a:latin typeface="Proxima Nova"/>
                <a:ea typeface="Proxima Nova"/>
                <a:cs typeface="Proxima Nova"/>
                <a:sym typeface="Proxima Nova"/>
              </a:rPr>
              <a:t>LcGAN</a:t>
            </a:r>
            <a:r>
              <a:rPr lang="en-US" sz="4400" dirty="0">
                <a:latin typeface="Proxima Nova"/>
                <a:ea typeface="Proxima Nova"/>
                <a:cs typeface="Proxima Nova"/>
                <a:sym typeface="Proxima Nova"/>
              </a:rPr>
              <a:t> (G, D) = </a:t>
            </a:r>
            <a:r>
              <a:rPr lang="ru-RU" sz="4400" dirty="0">
                <a:latin typeface="Proxima Nova"/>
                <a:ea typeface="Proxima Nova"/>
                <a:cs typeface="Proxima Nova"/>
                <a:sym typeface="Proxima Nova"/>
              </a:rPr>
              <a:t>Е</a:t>
            </a:r>
            <a:r>
              <a:rPr lang="en-US" sz="4400" dirty="0" err="1">
                <a:latin typeface="Proxima Nova"/>
                <a:ea typeface="Proxima Nova"/>
                <a:cs typeface="Proxima Nova"/>
                <a:sym typeface="Proxima Nova"/>
              </a:rPr>
              <a:t>x,y</a:t>
            </a:r>
            <a:r>
              <a:rPr lang="en-US" sz="4400" dirty="0">
                <a:latin typeface="Proxima Nova"/>
                <a:ea typeface="Proxima Nova"/>
                <a:cs typeface="Proxima Nova"/>
                <a:sym typeface="Proxima Nova"/>
              </a:rPr>
              <a:t>[log D(x, y)]+</a:t>
            </a:r>
            <a:r>
              <a:rPr lang="ru-RU" sz="4400" dirty="0">
                <a:latin typeface="Proxima Nova"/>
                <a:ea typeface="Proxima Nova"/>
                <a:cs typeface="Proxima Nova"/>
                <a:sym typeface="Proxima Nova"/>
              </a:rPr>
              <a:t>Е</a:t>
            </a:r>
            <a:r>
              <a:rPr lang="en-US" sz="4400" dirty="0" err="1">
                <a:latin typeface="Proxima Nova"/>
                <a:ea typeface="Proxima Nova"/>
                <a:cs typeface="Proxima Nova"/>
                <a:sym typeface="Proxima Nova"/>
              </a:rPr>
              <a:t>x,z</a:t>
            </a:r>
            <a:r>
              <a:rPr lang="en-US" sz="4400" dirty="0">
                <a:latin typeface="Proxima Nova"/>
                <a:ea typeface="Proxima Nova"/>
                <a:cs typeface="Proxima Nova"/>
                <a:sym typeface="Proxima Nova"/>
              </a:rPr>
              <a:t>[log(1-D(x, G(x, z))],</a:t>
            </a: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где G пытается минимизировать эту функцию потерь, а D пытается ее максимизировать, т.е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lvl="0" algn="just"/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algn="just"/>
            <a:r>
              <a:rPr lang="ru-RU" sz="4400" dirty="0">
                <a:latin typeface="Proxima Nova"/>
                <a:ea typeface="Proxima Nova"/>
                <a:cs typeface="Proxima Nova"/>
                <a:sym typeface="Proxima Nova"/>
              </a:rPr>
              <a:t>G∗ = </a:t>
            </a:r>
            <a:r>
              <a:rPr lang="ru-RU" sz="4400" dirty="0" err="1">
                <a:latin typeface="Proxima Nova"/>
                <a:ea typeface="Proxima Nova"/>
                <a:cs typeface="Proxima Nova"/>
                <a:sym typeface="Proxima Nova"/>
              </a:rPr>
              <a:t>arg</a:t>
            </a:r>
            <a:r>
              <a:rPr lang="ru-RU" sz="44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4400" dirty="0" err="1">
                <a:latin typeface="Proxima Nova"/>
                <a:ea typeface="Proxima Nova"/>
                <a:cs typeface="Proxima Nova"/>
                <a:sym typeface="Proxima Nova"/>
              </a:rPr>
              <a:t>minG</a:t>
            </a:r>
            <a:r>
              <a:rPr lang="ru-RU" sz="44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4400" dirty="0" err="1">
                <a:latin typeface="Proxima Nova"/>
                <a:ea typeface="Proxima Nova"/>
                <a:cs typeface="Proxima Nova"/>
                <a:sym typeface="Proxima Nova"/>
              </a:rPr>
              <a:t>maxD</a:t>
            </a:r>
            <a:r>
              <a:rPr lang="ru-RU" sz="44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4400" dirty="0" err="1">
                <a:latin typeface="Proxima Nova"/>
                <a:ea typeface="Proxima Nova"/>
                <a:cs typeface="Proxima Nova"/>
                <a:sym typeface="Proxima Nova"/>
              </a:rPr>
              <a:t>LcGAN</a:t>
            </a:r>
            <a:r>
              <a:rPr lang="ru-RU" sz="4400" dirty="0">
                <a:latin typeface="Proxima Nova"/>
                <a:ea typeface="Proxima Nova"/>
                <a:cs typeface="Proxima Nova"/>
                <a:sym typeface="Proxima Nova"/>
              </a:rPr>
              <a:t> (G, D</a:t>
            </a:r>
            <a:r>
              <a:rPr lang="ru-RU" sz="4400" dirty="0" smtClean="0">
                <a:latin typeface="Proxima Nova"/>
                <a:ea typeface="Proxima Nova"/>
                <a:cs typeface="Proxima Nova"/>
                <a:sym typeface="Proxima Nova"/>
              </a:rPr>
              <a:t>),</a:t>
            </a:r>
          </a:p>
          <a:p>
            <a:pPr algn="just"/>
            <a:endParaRPr lang="ru-RU" sz="18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полезно смешивать потери (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loss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) GAN с более традиционными потерями, такими как расстояние L1 или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L2</a:t>
            </a:r>
          </a:p>
          <a:p>
            <a:pPr lvl="0" algn="just"/>
            <a:endParaRPr lang="ru-RU" sz="18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en-US" sz="4400" dirty="0">
                <a:latin typeface="Proxima Nova"/>
                <a:ea typeface="Proxima Nova"/>
                <a:cs typeface="Proxima Nova"/>
                <a:sym typeface="Proxima Nova"/>
              </a:rPr>
              <a:t>LL1(G) = </a:t>
            </a:r>
            <a:r>
              <a:rPr lang="en-US" sz="4400" dirty="0" err="1">
                <a:latin typeface="Proxima Nova"/>
                <a:ea typeface="Proxima Nova"/>
                <a:cs typeface="Proxima Nova"/>
                <a:sym typeface="Proxima Nova"/>
              </a:rPr>
              <a:t>Ex,y,z</a:t>
            </a:r>
            <a:r>
              <a:rPr lang="en-US" sz="4400" dirty="0">
                <a:latin typeface="Proxima Nova"/>
                <a:ea typeface="Proxima Nova"/>
                <a:cs typeface="Proxima Nova"/>
                <a:sym typeface="Proxima Nova"/>
              </a:rPr>
              <a:t>[||y − G(x, z)||1],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где</a:t>
            </a:r>
          </a:p>
          <a:p>
            <a:pPr lvl="0" algn="just"/>
            <a:r>
              <a:rPr lang="ru-RU" sz="4400" dirty="0">
                <a:latin typeface="Proxima Nova"/>
                <a:ea typeface="Proxima Nova"/>
                <a:cs typeface="Proxima Nova"/>
                <a:sym typeface="Proxima Nova"/>
              </a:rPr>
              <a:t>||</a:t>
            </a:r>
            <a:r>
              <a:rPr lang="en-US" sz="4400" dirty="0">
                <a:latin typeface="Proxima Nova"/>
                <a:ea typeface="Proxima Nova"/>
                <a:cs typeface="Proxima Nova"/>
                <a:sym typeface="Proxima Nova"/>
              </a:rPr>
              <a:t>y − G(x, z)|| (|</a:t>
            </a:r>
            <a:r>
              <a:rPr lang="en-US" sz="4400" dirty="0" err="1">
                <a:latin typeface="Proxima Nova"/>
                <a:ea typeface="Proxima Nova"/>
                <a:cs typeface="Proxima Nova"/>
                <a:sym typeface="Proxima Nova"/>
              </a:rPr>
              <a:t>real_output</a:t>
            </a:r>
            <a:r>
              <a:rPr lang="en-US" sz="4400" dirty="0">
                <a:latin typeface="Proxima Nova"/>
                <a:ea typeface="Proxima Nova"/>
                <a:cs typeface="Proxima Nova"/>
                <a:sym typeface="Proxima Nova"/>
              </a:rPr>
              <a:t> - </a:t>
            </a:r>
            <a:r>
              <a:rPr lang="en-US" sz="4400" dirty="0" err="1">
                <a:latin typeface="Proxima Nova"/>
                <a:ea typeface="Proxima Nova"/>
                <a:cs typeface="Proxima Nova"/>
                <a:sym typeface="Proxima Nova"/>
              </a:rPr>
              <a:t>generated_output</a:t>
            </a:r>
            <a:r>
              <a:rPr lang="en-US" sz="4400" dirty="0">
                <a:latin typeface="Proxima Nova"/>
                <a:ea typeface="Proxima Nova"/>
                <a:cs typeface="Proxima Nova"/>
                <a:sym typeface="Proxima Nova"/>
              </a:rPr>
              <a:t>|) </a:t>
            </a:r>
            <a:r>
              <a:rPr lang="en-US" sz="3000" dirty="0"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попиксельная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разница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lvl="0" algn="just"/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Итоговая функция потерь выглядит следующим образом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:</a:t>
            </a:r>
          </a:p>
          <a:p>
            <a:pPr lvl="0" algn="just"/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en-US" sz="4400" dirty="0" err="1">
                <a:latin typeface="Proxima Nova"/>
                <a:ea typeface="Proxima Nova"/>
                <a:cs typeface="Proxima Nova"/>
                <a:sym typeface="Proxima Nova"/>
              </a:rPr>
              <a:t>LcGAN</a:t>
            </a:r>
            <a:r>
              <a:rPr lang="en-US" sz="4400" dirty="0">
                <a:latin typeface="Proxima Nova"/>
                <a:ea typeface="Proxima Nova"/>
                <a:cs typeface="Proxima Nova"/>
                <a:sym typeface="Proxima Nova"/>
              </a:rPr>
              <a:t>(G, D) + </a:t>
            </a:r>
            <a:r>
              <a:rPr lang="el-GR" sz="4400" dirty="0">
                <a:latin typeface="Proxima Nova"/>
                <a:ea typeface="Proxima Nova"/>
                <a:cs typeface="Proxima Nova"/>
                <a:sym typeface="Proxima Nova"/>
              </a:rPr>
              <a:t>λ*</a:t>
            </a:r>
            <a:r>
              <a:rPr lang="en-US" sz="4400" dirty="0">
                <a:latin typeface="Proxima Nova"/>
                <a:ea typeface="Proxima Nova"/>
                <a:cs typeface="Proxima Nova"/>
                <a:sym typeface="Proxima Nova"/>
              </a:rPr>
              <a:t>LL1(G)</a:t>
            </a:r>
          </a:p>
          <a:p>
            <a:pPr lvl="0" algn="just"/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6" name="Google Shape;1126;p73"/>
          <p:cNvSpPr txBox="1"/>
          <p:nvPr/>
        </p:nvSpPr>
        <p:spPr>
          <a:xfrm>
            <a:off x="551850" y="476537"/>
            <a:ext cx="128520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Функция потерь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855730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/>
          <p:nvPr/>
        </p:nvSpPr>
        <p:spPr>
          <a:xfrm>
            <a:off x="551850" y="2058916"/>
            <a:ext cx="16813980" cy="79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lvl="0" algn="just"/>
            <a:endParaRPr lang="ru-RU" sz="18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Оценка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качества решения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осуществлялась:</a:t>
            </a:r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- визуально;</a:t>
            </a: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- по значениям функции потерь (цель: убедиться, что ни модель генератора, ни модель дискриминатора не «выиграли»).</a:t>
            </a: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•	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gen_gan_loss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или 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disc_loss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становятся очень низкими, это указывает на то, что одна модель доминирует над другой. Комбинированная модель обучается не успешно.</a:t>
            </a: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•	Значение 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log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(2) = 0.69 является хорошим показателем потерь, поскольку указывает, что дискриминатор в среднем одинаково 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неуверен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в двух вариантах.</a:t>
            </a: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•	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disc_loss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&lt; 0.69 означает, что дискриминатор работает лучше, чем случайный, в комбинированном наборе реальных и сгенерированных изображений.</a:t>
            </a: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•	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gen_gan_loss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&lt; 0.69 означает, что генератор лучше, чем случайный, обманывает дискриминатор.</a:t>
            </a: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•	По мере обучения gen_l1_loss должен уменьшаться.</a:t>
            </a:r>
          </a:p>
          <a:p>
            <a:pPr lvl="0" algn="just"/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6" name="Google Shape;1126;p73"/>
          <p:cNvSpPr txBox="1"/>
          <p:nvPr/>
        </p:nvSpPr>
        <p:spPr>
          <a:xfrm>
            <a:off x="551850" y="424285"/>
            <a:ext cx="128520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Метрики качества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58269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oogle Shape;880;p55"/>
          <p:cNvGrpSpPr/>
          <p:nvPr/>
        </p:nvGrpSpPr>
        <p:grpSpPr>
          <a:xfrm>
            <a:off x="552000" y="2462338"/>
            <a:ext cx="10004250" cy="489600"/>
            <a:chOff x="552000" y="2462338"/>
            <a:chExt cx="10004250" cy="489600"/>
          </a:xfrm>
        </p:grpSpPr>
        <p:sp>
          <p:nvSpPr>
            <p:cNvPr id="881" name="Google Shape;881;p55"/>
            <p:cNvSpPr txBox="1"/>
            <p:nvPr/>
          </p:nvSpPr>
          <p:spPr>
            <a:xfrm>
              <a:off x="1981050" y="24623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dirty="0" smtClean="0">
                  <a:latin typeface="Proxima Nova"/>
                  <a:ea typeface="Proxima Nova"/>
                  <a:cs typeface="Proxima Nova"/>
                  <a:sym typeface="Proxima Nova"/>
                </a:rPr>
                <a:t>Постановка задачи</a:t>
              </a:r>
              <a:endParaRPr sz="24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2" name="Google Shape;882;p55"/>
            <p:cNvSpPr/>
            <p:nvPr/>
          </p:nvSpPr>
          <p:spPr>
            <a:xfrm>
              <a:off x="552000" y="246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</p:grpSp>
      <p:grpSp>
        <p:nvGrpSpPr>
          <p:cNvPr id="883" name="Google Shape;883;p55"/>
          <p:cNvGrpSpPr/>
          <p:nvPr/>
        </p:nvGrpSpPr>
        <p:grpSpPr>
          <a:xfrm>
            <a:off x="551843" y="3452400"/>
            <a:ext cx="10004407" cy="500400"/>
            <a:chOff x="551843" y="3452400"/>
            <a:chExt cx="10004407" cy="500400"/>
          </a:xfrm>
        </p:grpSpPr>
        <p:sp>
          <p:nvSpPr>
            <p:cNvPr id="884" name="Google Shape;884;p55"/>
            <p:cNvSpPr txBox="1"/>
            <p:nvPr/>
          </p:nvSpPr>
          <p:spPr>
            <a:xfrm>
              <a:off x="1981050" y="3452400"/>
              <a:ext cx="8575200" cy="5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dirty="0" smtClean="0">
                  <a:latin typeface="Proxima Nova"/>
                  <a:ea typeface="Proxima Nova"/>
                  <a:cs typeface="Proxima Nova"/>
                  <a:sym typeface="Proxima Nova"/>
                </a:rPr>
                <a:t>Анализ</a:t>
              </a:r>
              <a:endParaRPr sz="24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5" name="Google Shape;885;p55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</p:grpSp>
      <p:grpSp>
        <p:nvGrpSpPr>
          <p:cNvPr id="886" name="Google Shape;886;p55"/>
          <p:cNvGrpSpPr/>
          <p:nvPr/>
        </p:nvGrpSpPr>
        <p:grpSpPr>
          <a:xfrm>
            <a:off x="551993" y="4442400"/>
            <a:ext cx="10004257" cy="504000"/>
            <a:chOff x="551993" y="4442400"/>
            <a:chExt cx="10004257" cy="504000"/>
          </a:xfrm>
        </p:grpSpPr>
        <p:sp>
          <p:nvSpPr>
            <p:cNvPr id="887" name="Google Shape;887;p55"/>
            <p:cNvSpPr txBox="1"/>
            <p:nvPr/>
          </p:nvSpPr>
          <p:spPr>
            <a:xfrm>
              <a:off x="1981050" y="4442400"/>
              <a:ext cx="85752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dirty="0" smtClean="0">
                  <a:latin typeface="Proxima Nova"/>
                  <a:ea typeface="Proxima Nova"/>
                  <a:cs typeface="Proxima Nova"/>
                  <a:sym typeface="Proxima Nova"/>
                </a:rPr>
                <a:t>Методика решения</a:t>
              </a:r>
              <a:endParaRPr sz="24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8" name="Google Shape;888;p55"/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  <p:grpSp>
        <p:nvGrpSpPr>
          <p:cNvPr id="889" name="Google Shape;889;p55"/>
          <p:cNvGrpSpPr/>
          <p:nvPr/>
        </p:nvGrpSpPr>
        <p:grpSpPr>
          <a:xfrm>
            <a:off x="551993" y="5435938"/>
            <a:ext cx="10004257" cy="489600"/>
            <a:chOff x="551993" y="5435938"/>
            <a:chExt cx="10004257" cy="489600"/>
          </a:xfrm>
        </p:grpSpPr>
        <p:sp>
          <p:nvSpPr>
            <p:cNvPr id="890" name="Google Shape;890;p55"/>
            <p:cNvSpPr txBox="1"/>
            <p:nvPr/>
          </p:nvSpPr>
          <p:spPr>
            <a:xfrm>
              <a:off x="1981050" y="54359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dirty="0" smtClean="0">
                  <a:latin typeface="Proxima Nova"/>
                  <a:ea typeface="Proxima Nova"/>
                  <a:cs typeface="Proxima Nova"/>
                  <a:sym typeface="Proxima Nova"/>
                </a:rPr>
                <a:t>Результаты</a:t>
              </a:r>
              <a:endParaRPr sz="24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1" name="Google Shape;891;p55"/>
            <p:cNvSpPr/>
            <p:nvPr/>
          </p:nvSpPr>
          <p:spPr>
            <a:xfrm>
              <a:off x="551993" y="54377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/>
            </a:p>
          </p:txBody>
        </p:sp>
      </p:grpSp>
      <p:grpSp>
        <p:nvGrpSpPr>
          <p:cNvPr id="892" name="Google Shape;892;p55"/>
          <p:cNvGrpSpPr/>
          <p:nvPr/>
        </p:nvGrpSpPr>
        <p:grpSpPr>
          <a:xfrm>
            <a:off x="551993" y="6422338"/>
            <a:ext cx="10004257" cy="489600"/>
            <a:chOff x="551993" y="6422338"/>
            <a:chExt cx="10004257" cy="489600"/>
          </a:xfrm>
        </p:grpSpPr>
        <p:sp>
          <p:nvSpPr>
            <p:cNvPr id="893" name="Google Shape;893;p55"/>
            <p:cNvSpPr txBox="1"/>
            <p:nvPr/>
          </p:nvSpPr>
          <p:spPr>
            <a:xfrm>
              <a:off x="1981050" y="64223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 dirty="0" smtClean="0">
                  <a:latin typeface="Proxima Nova"/>
                  <a:ea typeface="Proxima Nova"/>
                  <a:cs typeface="Proxima Nova"/>
                  <a:sym typeface="Proxima Nova"/>
                </a:rPr>
                <a:t>Выводы и заключения</a:t>
              </a:r>
              <a:endParaRPr sz="24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4" name="Google Shape;894;p55"/>
            <p:cNvSpPr/>
            <p:nvPr/>
          </p:nvSpPr>
          <p:spPr>
            <a:xfrm>
              <a:off x="551993" y="6424138"/>
              <a:ext cx="486000" cy="4860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b="1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b="1" dirty="0"/>
            </a:p>
          </p:txBody>
        </p:sp>
      </p:grpSp>
      <p:sp>
        <p:nvSpPr>
          <p:cNvPr id="901" name="Google Shape;901;p55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Содержание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/>
          <p:nvPr/>
        </p:nvSpPr>
        <p:spPr>
          <a:xfrm>
            <a:off x="585746" y="1640904"/>
            <a:ext cx="7983582" cy="640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- Обучение сетей осуществляется с нуля.</a:t>
            </a: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Веса инициализируются из распределения Гаусса со средним значением 0 и стандартным отклонением 0,02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lang="en-US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О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птимизатора - 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Adam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(скорость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обучения 0,0002, параметры импульса β1 = 0,5, β2 =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0,999).</a:t>
            </a:r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Обучение на 200 эпохах (80*103шагов), размер пакета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– 1.</a:t>
            </a:r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Оптимизация сети проходит по стандартному подходу: вначале фиксируются веса G и обучается D максимизировать 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log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D(x, G(x, z)), затем фиксируются веса D и обучается G минимизировать 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log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(1 − D(x, G(x, z))). </a:t>
            </a:r>
          </a:p>
        </p:txBody>
      </p:sp>
      <p:sp>
        <p:nvSpPr>
          <p:cNvPr id="1126" name="Google Shape;1126;p73"/>
          <p:cNvSpPr txBox="1"/>
          <p:nvPr/>
        </p:nvSpPr>
        <p:spPr>
          <a:xfrm>
            <a:off x="585746" y="450411"/>
            <a:ext cx="128520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Обучение </a:t>
            </a: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модели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329" y="1818686"/>
            <a:ext cx="8231075" cy="48175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96250" y="7694023"/>
            <a:ext cx="7837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latin typeface="Proxima Nova"/>
                <a:ea typeface="Proxima Nova"/>
                <a:cs typeface="Proxima Nova"/>
              </a:rPr>
              <a:t>В</a:t>
            </a:r>
            <a:r>
              <a:rPr lang="ru-RU" sz="3000" dirty="0" smtClean="0">
                <a:latin typeface="Proxima Nova"/>
                <a:ea typeface="Proxima Nova"/>
                <a:cs typeface="Proxima Nova"/>
              </a:rPr>
              <a:t>место </a:t>
            </a:r>
            <a:r>
              <a:rPr lang="ru-RU" sz="3000" dirty="0">
                <a:latin typeface="Proxima Nova"/>
                <a:ea typeface="Proxima Nova"/>
                <a:cs typeface="Proxima Nova"/>
              </a:rPr>
              <a:t>того, чтобы обучать G минимизировать </a:t>
            </a:r>
            <a:r>
              <a:rPr lang="ru-RU" sz="3000" dirty="0" err="1">
                <a:latin typeface="Proxima Nova"/>
                <a:ea typeface="Proxima Nova"/>
                <a:cs typeface="Proxima Nova"/>
              </a:rPr>
              <a:t>log</a:t>
            </a:r>
            <a:r>
              <a:rPr lang="ru-RU" sz="3000" dirty="0">
                <a:latin typeface="Proxima Nova"/>
                <a:ea typeface="Proxima Nova"/>
                <a:cs typeface="Proxima Nova"/>
              </a:rPr>
              <a:t>(1 − D(x, G(x, z))), обучаем максимизировать </a:t>
            </a:r>
            <a:r>
              <a:rPr lang="ru-RU" sz="3000" dirty="0" err="1">
                <a:latin typeface="Proxima Nova"/>
                <a:ea typeface="Proxima Nova"/>
                <a:cs typeface="Proxima Nova"/>
              </a:rPr>
              <a:t>log</a:t>
            </a:r>
            <a:r>
              <a:rPr lang="ru-RU" sz="3000" dirty="0">
                <a:latin typeface="Proxima Nova"/>
                <a:ea typeface="Proxima Nova"/>
                <a:cs typeface="Proxima Nova"/>
              </a:rPr>
              <a:t> D(x, G(x, z)). </a:t>
            </a:r>
          </a:p>
        </p:txBody>
      </p:sp>
    </p:spTree>
    <p:extLst>
      <p:ext uri="{BB962C8B-B14F-4D97-AF65-F5344CB8AC3E}">
        <p14:creationId xmlns:p14="http://schemas.microsoft.com/office/powerpoint/2010/main" val="4024284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760856" y="319783"/>
            <a:ext cx="128520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" name="Google Shape;1126;p73"/>
          <p:cNvSpPr txBox="1"/>
          <p:nvPr/>
        </p:nvSpPr>
        <p:spPr>
          <a:xfrm>
            <a:off x="585746" y="450411"/>
            <a:ext cx="128520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Обучение Генератора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" name="Рисунок 5" descr="Образ обновления генератора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0" y="1801783"/>
            <a:ext cx="5941247" cy="68066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585746" y="1801783"/>
            <a:ext cx="9144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- сегментированное изображение помещается в генератор U-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Net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, и он генерирует некоторый выход;</a:t>
            </a:r>
          </a:p>
        </p:txBody>
      </p:sp>
    </p:spTree>
    <p:extLst>
      <p:ext uri="{BB962C8B-B14F-4D97-AF65-F5344CB8AC3E}">
        <p14:creationId xmlns:p14="http://schemas.microsoft.com/office/powerpoint/2010/main" val="2988636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760856" y="319783"/>
            <a:ext cx="128520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9860" y="1932411"/>
            <a:ext cx="5104367" cy="6937092"/>
          </a:xfrm>
          <a:prstGeom prst="rect">
            <a:avLst/>
          </a:prstGeom>
        </p:spPr>
      </p:pic>
      <p:sp>
        <p:nvSpPr>
          <p:cNvPr id="7" name="Google Shape;1126;p73"/>
          <p:cNvSpPr txBox="1"/>
          <p:nvPr/>
        </p:nvSpPr>
        <p:spPr>
          <a:xfrm>
            <a:off x="585746" y="450411"/>
            <a:ext cx="128520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Обучение Дискриминатора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30596" y="1305752"/>
            <a:ext cx="1212441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- дальше сгенерированное изображение соединяется с исходным входным сегментированным изображением, и это все идет в 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PatchGan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дискриминатор, который выводит матрицу классификации, состоящую из значений между 0 и 1, которая показывает, насколько реальны или поддельны разные части этого изображения;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30596" y="4168074"/>
            <a:ext cx="1163900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- затем для вычисления ошибки дискриминатора проводится 2 сравнения:</a:t>
            </a: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- сравнение:</a:t>
            </a: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матрицы классификации от {объединения сгенерированного изображения с исходным входным сегментированным изображением} с матрицей из всех 0;</a:t>
            </a: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матрицы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классификации 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от {объединения реального изображения с исходным входным сегментированным изображением} с матрицей из всех 1;</a:t>
            </a:r>
          </a:p>
        </p:txBody>
      </p:sp>
    </p:spTree>
    <p:extLst>
      <p:ext uri="{BB962C8B-B14F-4D97-AF65-F5344CB8AC3E}">
        <p14:creationId xmlns:p14="http://schemas.microsoft.com/office/powerpoint/2010/main" val="1605546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760856" y="319783"/>
            <a:ext cx="128520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" name="Google Shape;1126;p73"/>
          <p:cNvSpPr txBox="1"/>
          <p:nvPr/>
        </p:nvSpPr>
        <p:spPr>
          <a:xfrm>
            <a:off x="585746" y="450411"/>
            <a:ext cx="128520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Обучение Генератора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" name="Рисунок 5" descr="Образ обновления генератора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240" y="1801783"/>
            <a:ext cx="5941247" cy="68066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585745" y="1801783"/>
            <a:ext cx="1071362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- затем для вычисления ошибки генератора проводится сравнение матрицы классификации от {объединения сгенерированного изображения с исходным входным изображением} с матрицей из всех 1, которое считается с помощью BCE 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Loss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, которое впоследствии суммируется с 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попиксельным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сравнением реального изображения со сгенерированным, помноженным на λ</a:t>
            </a:r>
          </a:p>
        </p:txBody>
      </p:sp>
    </p:spTree>
    <p:extLst>
      <p:ext uri="{BB962C8B-B14F-4D97-AF65-F5344CB8AC3E}">
        <p14:creationId xmlns:p14="http://schemas.microsoft.com/office/powerpoint/2010/main" val="4176416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64"/>
          <p:cNvSpPr/>
          <p:nvPr/>
        </p:nvSpPr>
        <p:spPr>
          <a:xfrm>
            <a:off x="1371556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3" name="Google Shape;1053;p64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64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64"/>
          <p:cNvSpPr/>
          <p:nvPr/>
        </p:nvSpPr>
        <p:spPr>
          <a:xfrm>
            <a:off x="4572000" y="506911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64"/>
          <p:cNvSpPr txBox="1"/>
          <p:nvPr/>
        </p:nvSpPr>
        <p:spPr>
          <a:xfrm>
            <a:off x="551850" y="489600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 smtClean="0">
                <a:latin typeface="Proxima Nova"/>
                <a:ea typeface="Proxima Nova"/>
                <a:cs typeface="Proxima Nova"/>
                <a:sym typeface="Proxima Nova"/>
              </a:rPr>
              <a:t>Результаты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382406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1033570" y="293657"/>
            <a:ext cx="15802847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altLang="ru-RU" sz="6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Итоговый результат обучения модели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5" name="Рисунок 29" descr="8.4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70" y="1274717"/>
            <a:ext cx="12687333" cy="412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20193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063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1033570" y="293657"/>
            <a:ext cx="15802847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6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Значения целевых метрик итоговой модели</a:t>
            </a:r>
            <a:endParaRPr lang="ru-RU" altLang="ru-RU" sz="6600" dirty="0">
              <a:solidFill>
                <a:schemeClr val="tx1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20193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52" name="Рисунок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76" y="1572923"/>
            <a:ext cx="3932961" cy="337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Рисунок 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531" y="1669468"/>
            <a:ext cx="4248963" cy="325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Рисунок 33" descr="gen_l1_los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791" y="1781483"/>
            <a:ext cx="3617074" cy="313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Рисунок 30" descr="gen_total_los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7684" y="1775657"/>
            <a:ext cx="3923482" cy="336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624728" y="5575276"/>
            <a:ext cx="1686643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ru-RU" altLang="ru-RU" sz="3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1. </a:t>
            </a:r>
            <a:r>
              <a:rPr lang="ru-RU" altLang="ru-RU" sz="3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gen_gan_loss</a:t>
            </a:r>
            <a:r>
              <a:rPr lang="ru-RU" altLang="ru-RU" sz="3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 (рис. 16) или </a:t>
            </a:r>
            <a:r>
              <a:rPr lang="ru-RU" altLang="ru-RU" sz="3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disc_loss</a:t>
            </a:r>
            <a:r>
              <a:rPr lang="ru-RU" altLang="ru-RU" sz="3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 (рис. 17) не становятся слишком низкими, что указывает на то, что ни одна из моделей не доминирует над другой.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ru-RU" altLang="ru-RU" sz="3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Комбинированная модель обучается успешно.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ru-RU" altLang="ru-RU" sz="3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2. По мере обучения gen_l1_loss (рис. 18) и </a:t>
            </a:r>
            <a:r>
              <a:rPr lang="ru-RU" altLang="ru-RU" sz="3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gen_total_loss</a:t>
            </a:r>
            <a:r>
              <a:rPr lang="ru-RU" altLang="ru-RU" sz="3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 (рис. 19) уменьшаются.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ru-RU" altLang="ru-RU" sz="3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3. В среднем </a:t>
            </a:r>
            <a:r>
              <a:rPr lang="ru-RU" altLang="ru-RU" sz="3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disc_loss</a:t>
            </a:r>
            <a:r>
              <a:rPr lang="ru-RU" altLang="ru-RU" sz="3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 &lt; 0.69 или близок к нему - дискриминатор работает лучше, чем случайный, в комбинированном наборе реальных и сгенерированных изображений.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ru-RU" altLang="ru-RU" sz="3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4. </a:t>
            </a:r>
            <a:r>
              <a:rPr lang="ru-RU" altLang="ru-RU" sz="3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gen_gan_loss</a:t>
            </a:r>
            <a:r>
              <a:rPr lang="ru-RU" altLang="ru-RU" sz="3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 &gt; 0.69 означает, что генератор хуже, чем случайный, обманывает дискриминатор</a:t>
            </a:r>
            <a:r>
              <a:rPr lang="ru-RU" altLang="ru-RU" sz="3000" dirty="0" smtClean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2250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720062" y="293657"/>
            <a:ext cx="17032362" cy="28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6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Визуальный анализ.</a:t>
            </a:r>
          </a:p>
          <a:p>
            <a:pPr indent="45085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6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Используя </a:t>
            </a:r>
            <a:r>
              <a:rPr lang="ru-RU" altLang="ru-RU" sz="6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тестовый </a:t>
            </a:r>
            <a:r>
              <a:rPr lang="ru-RU" altLang="ru-RU" sz="6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набор</a:t>
            </a:r>
          </a:p>
          <a:p>
            <a:pPr indent="45085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6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создадим </a:t>
            </a:r>
            <a:r>
              <a:rPr lang="ru-RU" altLang="ru-RU" sz="6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несколько </a:t>
            </a:r>
            <a:r>
              <a:rPr lang="ru-RU" altLang="ru-RU" sz="6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изображений </a:t>
            </a:r>
            <a:endParaRPr lang="ru-RU" altLang="ru-RU" sz="6600" dirty="0">
              <a:solidFill>
                <a:schemeClr val="tx1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20193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9" name="Рисунок 8" descr="H:\GAN\Презентация и ПЗ\image\10.4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61" y="3221203"/>
            <a:ext cx="8855013" cy="2735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H:\GAN\Презентация и ПЗ\image\10.3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61" y="6442680"/>
            <a:ext cx="8855013" cy="277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H:\GAN\Презентация и ПЗ\image\10.2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074" y="3221202"/>
            <a:ext cx="8294915" cy="281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 descr="H:\GAN\Презентация и ПЗ\image\10.1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954" y="6442680"/>
            <a:ext cx="8112035" cy="2681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648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1033570" y="293657"/>
            <a:ext cx="15802847" cy="123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6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Область внедрения </a:t>
            </a:r>
            <a:r>
              <a:rPr lang="ru-RU" altLang="ru-RU" sz="6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решения</a:t>
            </a:r>
            <a:endParaRPr lang="ru-RU" altLang="ru-RU" sz="6600" dirty="0">
              <a:solidFill>
                <a:schemeClr val="tx1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20193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7" name="Рисунок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70" y="3343658"/>
            <a:ext cx="3461658" cy="17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Рисунок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79" y="3333174"/>
            <a:ext cx="4271555" cy="188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Рисунок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5798" y="3329366"/>
            <a:ext cx="4300339" cy="204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033570" y="1258302"/>
            <a:ext cx="1667966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450850" algn="just" defTabSz="914400" eaLnBrk="0" fontAlgn="base" latinLnBrk="0" hangingPunct="0">
              <a:spcBef>
                <a:spcPts val="0"/>
              </a:spcBef>
              <a:spcAft>
                <a:spcPts val="0"/>
              </a:spcAft>
              <a:buSzTx/>
              <a:buFont typeface="Arial"/>
              <a:buNone/>
              <a:tabLst/>
            </a:pPr>
            <a:r>
              <a:rPr lang="ru-RU" altLang="ru-RU" sz="3000" dirty="0" smtClean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Применяется </a:t>
            </a:r>
            <a:r>
              <a:rPr lang="ru-RU" altLang="ru-RU" sz="3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специалистами по компьютерному зрению и графике, художниками-</a:t>
            </a:r>
            <a:r>
              <a:rPr lang="ru-RU" altLang="ru-RU" sz="3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визуалистами</a:t>
            </a:r>
            <a:r>
              <a:rPr lang="ru-RU" altLang="ru-RU" sz="3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 к множеству задачи перевода изображения в изображение</a:t>
            </a:r>
            <a:r>
              <a:rPr lang="ru-RU" altLang="ru-RU" sz="3000" dirty="0" smtClean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.</a:t>
            </a:r>
          </a:p>
          <a:p>
            <a:pPr marL="0" indent="450850" algn="just" defTabSz="914400" eaLnBrk="0" fontAlgn="base" latinLnBrk="0" hangingPunct="0">
              <a:spcBef>
                <a:spcPts val="0"/>
              </a:spcBef>
              <a:spcAft>
                <a:spcPts val="0"/>
              </a:spcAft>
              <a:buSzTx/>
              <a:buFont typeface="Arial"/>
              <a:buNone/>
              <a:tabLst/>
            </a:pPr>
            <a:r>
              <a:rPr lang="ru-RU" altLang="ru-RU" sz="3000" dirty="0" smtClean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 </a:t>
            </a:r>
          </a:p>
          <a:p>
            <a:pPr marL="0" indent="450850" algn="just" defTabSz="914400" eaLnBrk="0" fontAlgn="base" latinLnBrk="0" hangingPunct="0">
              <a:spcBef>
                <a:spcPts val="0"/>
              </a:spcBef>
              <a:spcAft>
                <a:spcPts val="0"/>
              </a:spcAft>
              <a:buSzTx/>
              <a:buFont typeface="Arial"/>
              <a:buNone/>
              <a:tabLst/>
            </a:pPr>
            <a:r>
              <a:rPr lang="ru-RU" altLang="ru-RU" sz="3000" dirty="0" smtClean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Удаление </a:t>
            </a:r>
            <a:r>
              <a:rPr lang="ru-RU" altLang="ru-RU" sz="3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фона                         создание палитры                           эскиз-портрет</a:t>
            </a:r>
          </a:p>
        </p:txBody>
      </p:sp>
      <p:pic>
        <p:nvPicPr>
          <p:cNvPr id="1032" name="Рисунок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81" y="6297148"/>
            <a:ext cx="4298580" cy="217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Рисунок 2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79" y="6239553"/>
            <a:ext cx="4271555" cy="208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Рисунок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5599" y="6239553"/>
            <a:ext cx="4439543" cy="178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Рисунок 2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5599" y="8308205"/>
            <a:ext cx="4439543" cy="181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759250" y="5406666"/>
            <a:ext cx="166796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ru-RU" altLang="ru-RU" sz="3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Скетч→Покемон</a:t>
            </a:r>
            <a:r>
              <a:rPr lang="ru-RU" altLang="ru-RU" sz="3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           </a:t>
            </a:r>
            <a:r>
              <a:rPr lang="ru-RU" altLang="ru-RU" sz="3000" dirty="0" smtClean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Передача </a:t>
            </a:r>
            <a:r>
              <a:rPr lang="ru-RU" altLang="ru-RU" sz="3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позы «Делай, как я</a:t>
            </a:r>
            <a:r>
              <a:rPr lang="ru-RU" altLang="ru-RU" sz="3000" dirty="0" smtClean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»                    </a:t>
            </a:r>
            <a:r>
              <a:rPr lang="ru-RU" altLang="ru-RU" sz="3000" dirty="0" err="1" smtClean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Фотогенератор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1567542" y="9561397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1590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64"/>
          <p:cNvSpPr/>
          <p:nvPr/>
        </p:nvSpPr>
        <p:spPr>
          <a:xfrm>
            <a:off x="1371556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96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3" name="Google Shape;1053;p64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64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64"/>
          <p:cNvSpPr/>
          <p:nvPr/>
        </p:nvSpPr>
        <p:spPr>
          <a:xfrm>
            <a:off x="4572000" y="506911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64"/>
          <p:cNvSpPr txBox="1"/>
          <p:nvPr/>
        </p:nvSpPr>
        <p:spPr>
          <a:xfrm>
            <a:off x="551850" y="489600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 smtClean="0">
                <a:latin typeface="Proxima Nova"/>
                <a:ea typeface="Proxima Nova"/>
                <a:cs typeface="Proxima Nova"/>
                <a:sym typeface="Proxima Nova"/>
              </a:rPr>
              <a:t>Выводы и заключение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817781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61"/>
          <p:cNvSpPr/>
          <p:nvPr/>
        </p:nvSpPr>
        <p:spPr>
          <a:xfrm>
            <a:off x="12611997" y="3974251"/>
            <a:ext cx="5676000" cy="5676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61"/>
          <p:cNvSpPr/>
          <p:nvPr/>
        </p:nvSpPr>
        <p:spPr>
          <a:xfrm>
            <a:off x="6934300" y="3952800"/>
            <a:ext cx="5676000" cy="567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2" name="Google Shape;1032;p61"/>
          <p:cNvSpPr txBox="1"/>
          <p:nvPr/>
        </p:nvSpPr>
        <p:spPr>
          <a:xfrm>
            <a:off x="551850" y="489600"/>
            <a:ext cx="14292000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 smtClean="0">
                <a:latin typeface="Proxima Nova"/>
                <a:ea typeface="Proxima Nova"/>
                <a:cs typeface="Proxima Nova"/>
                <a:sym typeface="Proxima Nova"/>
              </a:rPr>
              <a:t>Постановка задачи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3"/>
          <p:cNvSpPr txBox="1"/>
          <p:nvPr/>
        </p:nvSpPr>
        <p:spPr>
          <a:xfrm>
            <a:off x="804168" y="293656"/>
            <a:ext cx="16987443" cy="3115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45085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ru-RU" altLang="ru-RU" sz="48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ходе выполнения дипломной работы поставленные цели достигнуты, задачи </a:t>
            </a:r>
            <a:r>
              <a:rPr lang="ru-RU" altLang="ru-RU" sz="4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выполнены</a:t>
            </a:r>
            <a:endParaRPr lang="ru-RU" altLang="ru-RU" sz="4800" dirty="0">
              <a:solidFill>
                <a:schemeClr val="tx1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20193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804168" y="2019300"/>
            <a:ext cx="16679664" cy="7940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0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ru-RU" altLang="ru-RU" sz="3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- </a:t>
            </a:r>
            <a:r>
              <a:rPr lang="ru-RU" altLang="ru-RU" sz="3000" dirty="0" smtClean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с использованием библиотек </a:t>
            </a:r>
            <a:r>
              <a:rPr lang="ru-RU" altLang="ru-RU" sz="3000" dirty="0" err="1" smtClean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Python</a:t>
            </a:r>
            <a:r>
              <a:rPr lang="ru-RU" altLang="ru-RU" sz="3000" dirty="0" smtClean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, </a:t>
            </a:r>
            <a:r>
              <a:rPr lang="ru-RU" altLang="ru-RU" sz="3000" dirty="0" err="1" smtClean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TensorFlow</a:t>
            </a:r>
            <a:r>
              <a:rPr lang="ru-RU" altLang="ru-RU" sz="3000" dirty="0" smtClean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, </a:t>
            </a:r>
            <a:r>
              <a:rPr lang="ru-RU" altLang="ru-RU" sz="3000" dirty="0" err="1" smtClean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Keras</a:t>
            </a:r>
            <a:r>
              <a:rPr lang="ru-RU" altLang="ru-RU" sz="3000" dirty="0" smtClean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 построен код условной </a:t>
            </a:r>
            <a:r>
              <a:rPr lang="ru-RU" altLang="ru-RU" sz="3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генеративной состязательной сети (</a:t>
            </a:r>
            <a:r>
              <a:rPr lang="ru-RU" altLang="ru-RU" sz="3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cGAN</a:t>
            </a:r>
            <a:r>
              <a:rPr lang="ru-RU" altLang="ru-RU" sz="3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) и проведено её обучение на тренировочном </a:t>
            </a:r>
            <a:r>
              <a:rPr lang="ru-RU" altLang="ru-RU" sz="3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датасете</a:t>
            </a:r>
            <a:r>
              <a:rPr lang="ru-RU" altLang="ru-RU" sz="3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 «</a:t>
            </a:r>
            <a:r>
              <a:rPr lang="ru-RU" altLang="ru-RU" sz="3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CityScapes</a:t>
            </a:r>
            <a:r>
              <a:rPr lang="ru-RU" altLang="ru-RU" sz="3000" dirty="0" smtClean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»;</a:t>
            </a:r>
            <a:endParaRPr lang="ru-RU" altLang="ru-RU" sz="3000" dirty="0">
              <a:solidFill>
                <a:srgbClr val="000000"/>
              </a:solidFill>
              <a:latin typeface="Proxima Nova"/>
              <a:ea typeface="Proxima Nova"/>
              <a:cs typeface="Proxima Nova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ru-RU" altLang="ru-RU" sz="3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- полученные метрики качества (значения функций потерь) подтверждают выполнение задачи обучения </a:t>
            </a:r>
            <a:r>
              <a:rPr lang="ru-RU" altLang="ru-RU" sz="3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сGAN</a:t>
            </a:r>
            <a:r>
              <a:rPr lang="ru-RU" altLang="ru-RU" sz="3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;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ru-RU" altLang="ru-RU" sz="3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- визуальный контроль полученных на тестовой выборке изображений подтверждает выполнение задачи получения приемлемого результата генерации реалистичных изображений из изображений с семантической окраской;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ru-RU" altLang="ru-RU" sz="3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- условно-состязательные сети являются многообещающим подходом для многих задач перевода изображения в изображение, особенно тех, которые требуют высокой структурированный графический вывод, что делает их применимыми в самых разных условиях;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ru-RU" altLang="ru-RU" sz="3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- дальнейшие пути развития и улучшения решения могут быть связаны с изменением параметров обучения (кол-во шагов обучения, </a:t>
            </a:r>
            <a:r>
              <a:rPr lang="ru-RU" altLang="ru-RU" sz="300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гиперпараметры</a:t>
            </a:r>
            <a:r>
              <a:rPr lang="ru-RU" altLang="ru-RU" sz="300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</a:rPr>
              <a:t> модели), с разработкой методик оценки качества модели, совершенствованием функции потерь, усложнением модели.</a:t>
            </a:r>
          </a:p>
          <a:p>
            <a:pPr marL="0" indent="450850" algn="just" defTabSz="914400" eaLnBrk="0" fontAlgn="base" latinLnBrk="0" hangingPunct="0">
              <a:spcBef>
                <a:spcPts val="0"/>
              </a:spcBef>
              <a:spcAft>
                <a:spcPts val="0"/>
              </a:spcAft>
              <a:buSzTx/>
              <a:buFont typeface="Arial"/>
              <a:buNone/>
              <a:tabLst/>
            </a:pPr>
            <a:endParaRPr lang="ru-RU" altLang="ru-RU" sz="3000" dirty="0" smtClean="0">
              <a:solidFill>
                <a:srgbClr val="000000"/>
              </a:solidFill>
              <a:latin typeface="Proxima Nova"/>
              <a:ea typeface="Proxima Nova"/>
              <a:cs typeface="Proxima Nova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1567542" y="9561397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37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9" name="Google Shape;1609;p102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1610" name="Google Shape;1610;p102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2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2" name="Google Shape;1612;p102"/>
          <p:cNvSpPr txBox="1"/>
          <p:nvPr/>
        </p:nvSpPr>
        <p:spPr>
          <a:xfrm>
            <a:off x="551850" y="489599"/>
            <a:ext cx="17195846" cy="4267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lvl="0" algn="ctr">
              <a:lnSpc>
                <a:spcPct val="80000"/>
              </a:lnSpc>
            </a:pPr>
            <a:r>
              <a:rPr lang="ru-RU" sz="6000" b="1" dirty="0">
                <a:latin typeface="Proxima Nova"/>
                <a:ea typeface="Proxima Nova"/>
                <a:cs typeface="Proxima Nova"/>
                <a:sym typeface="Proxima Nova"/>
              </a:rPr>
              <a:t>Дипломная работа по теме</a:t>
            </a:r>
            <a:r>
              <a:rPr lang="ru-RU" sz="6000" b="1" dirty="0" smtClean="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lang="en-US" sz="6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ctr">
              <a:lnSpc>
                <a:spcPct val="80000"/>
              </a:lnSpc>
            </a:pPr>
            <a:r>
              <a:rPr lang="ru-RU" sz="6000" b="1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lang="ru-RU" sz="60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ctr">
              <a:lnSpc>
                <a:spcPct val="80000"/>
              </a:lnSpc>
            </a:pPr>
            <a:r>
              <a:rPr lang="ru-RU" sz="6000" b="1" dirty="0">
                <a:latin typeface="Proxima Nova"/>
                <a:ea typeface="Proxima Nova"/>
                <a:cs typeface="Proxima Nova"/>
                <a:sym typeface="Proxima Nova"/>
              </a:rPr>
              <a:t>«Построение и обучение условной генеративной состязательной сети (</a:t>
            </a:r>
            <a:r>
              <a:rPr lang="ru-RU" sz="6000" b="1" dirty="0" err="1">
                <a:latin typeface="Proxima Nova"/>
                <a:ea typeface="Proxima Nova"/>
                <a:cs typeface="Proxima Nova"/>
                <a:sym typeface="Proxima Nova"/>
              </a:rPr>
              <a:t>cGAN</a:t>
            </a:r>
            <a:r>
              <a:rPr lang="ru-RU" sz="6000" b="1" dirty="0">
                <a:latin typeface="Proxima Nova"/>
                <a:ea typeface="Proxima Nova"/>
                <a:cs typeface="Proxima Nova"/>
                <a:sym typeface="Proxima Nova"/>
              </a:rPr>
              <a:t>) для задач трансляции изображений»</a:t>
            </a:r>
            <a:endParaRPr lang="ru-RU" sz="60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24" name="Google Shape;1624;p102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625" name="Google Shape;1625;p10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862;p53"/>
          <p:cNvSpPr txBox="1"/>
          <p:nvPr/>
        </p:nvSpPr>
        <p:spPr>
          <a:xfrm>
            <a:off x="376667" y="7712836"/>
            <a:ext cx="5716800" cy="2453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endParaRPr lang="en-US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endParaRPr lang="en-US"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endParaRPr lang="en-US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Группа 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DS-22</a:t>
            </a:r>
            <a:endParaRPr lang="en-US"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endParaRPr lang="en-US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СТУДЕНТ</a:t>
            </a:r>
            <a:endParaRPr lang="ru" sz="24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КОНСТАНТИН ТОМИЛОВ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ПРЕПОДАВАТЕЛЬ</a:t>
            </a:r>
          </a:p>
          <a:p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НАТАЛЬЯ БАДАНИНА</a:t>
            </a:r>
            <a:endParaRPr lang="ru"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" name="Google Shape;1612;p102"/>
          <p:cNvSpPr txBox="1"/>
          <p:nvPr/>
        </p:nvSpPr>
        <p:spPr>
          <a:xfrm>
            <a:off x="281754" y="4991831"/>
            <a:ext cx="17195846" cy="125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lvl="0" algn="ctr">
              <a:lnSpc>
                <a:spcPct val="80000"/>
              </a:lnSpc>
            </a:pPr>
            <a:r>
              <a:rPr lang="ru-RU" sz="8000" b="1" dirty="0" smtClean="0">
                <a:latin typeface="Proxima Nova"/>
                <a:ea typeface="Proxima Nova"/>
                <a:cs typeface="Proxima Nova"/>
                <a:sym typeface="Proxima Nova"/>
              </a:rPr>
              <a:t>СПАСИБО ЗА ВНИМАНИЕ!</a:t>
            </a:r>
            <a:endParaRPr lang="ru-RU" sz="80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/>
          <p:nvPr/>
        </p:nvSpPr>
        <p:spPr>
          <a:xfrm>
            <a:off x="368282" y="2729269"/>
            <a:ext cx="7084191" cy="378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lvl="0" algn="just"/>
            <a:r>
              <a:rPr lang="ru-RU" sz="3000" dirty="0">
                <a:solidFill>
                  <a:schemeClr val="bg2">
                    <a:lumMod val="75000"/>
                  </a:schemeClr>
                </a:solidFill>
                <a:latin typeface="Proxima Nova"/>
                <a:ea typeface="Proxima Nova"/>
                <a:cs typeface="Proxima Nova"/>
              </a:rPr>
              <a:t>Трансляция изображения </a:t>
            </a:r>
            <a:r>
              <a:rPr lang="ru-RU" sz="3000" dirty="0">
                <a:latin typeface="Proxima Nova"/>
                <a:ea typeface="Proxima Nova"/>
                <a:cs typeface="Proxima Nova"/>
              </a:rPr>
              <a:t>(англ. </a:t>
            </a:r>
            <a:r>
              <a:rPr lang="ru-RU" sz="3000" dirty="0" err="1">
                <a:latin typeface="Proxima Nova"/>
                <a:ea typeface="Proxima Nova"/>
                <a:cs typeface="Proxima Nova"/>
              </a:rPr>
              <a:t>Image-to-image</a:t>
            </a:r>
            <a:r>
              <a:rPr lang="ru-RU" sz="3000" dirty="0">
                <a:latin typeface="Proxima Nova"/>
                <a:ea typeface="Proxima Nova"/>
                <a:cs typeface="Proxima Nova"/>
              </a:rPr>
              <a:t> </a:t>
            </a:r>
            <a:r>
              <a:rPr lang="ru-RU" sz="3000" dirty="0" err="1">
                <a:latin typeface="Proxima Nova"/>
                <a:ea typeface="Proxima Nova"/>
                <a:cs typeface="Proxima Nova"/>
              </a:rPr>
              <a:t>translation</a:t>
            </a:r>
            <a:r>
              <a:rPr lang="ru-RU" sz="3000" dirty="0">
                <a:latin typeface="Proxima Nova"/>
                <a:ea typeface="Proxima Nova"/>
                <a:cs typeface="Proxima Nova"/>
              </a:rPr>
              <a:t>) – это задача из области </a:t>
            </a:r>
            <a:r>
              <a:rPr lang="ru-RU" sz="3000" dirty="0">
                <a:latin typeface="Proxima Nova"/>
                <a:ea typeface="Proxima Nova"/>
                <a:cs typeface="Proxima Nova"/>
                <a:hlinkClick r:id="rId3" tooltip="Компьютерное зрение"/>
              </a:rPr>
              <a:t>компьютерного зрения</a:t>
            </a:r>
            <a:r>
              <a:rPr lang="ru-RU" sz="3000" dirty="0">
                <a:latin typeface="Proxima Nova"/>
                <a:ea typeface="Proxima Nova"/>
                <a:cs typeface="Proxima Nova"/>
              </a:rPr>
              <a:t>, цель которой состоит в том, чтобы научиться строить соответствия между входным и выходным изображениями, используя тренировочные </a:t>
            </a:r>
            <a:r>
              <a:rPr lang="ru-RU" sz="3000" dirty="0" smtClean="0">
                <a:latin typeface="Proxima Nova"/>
                <a:ea typeface="Proxima Nova"/>
                <a:cs typeface="Proxima Nova"/>
              </a:rPr>
              <a:t>данные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6" name="Google Shape;1126;p73"/>
          <p:cNvSpPr txBox="1"/>
          <p:nvPr/>
        </p:nvSpPr>
        <p:spPr>
          <a:xfrm>
            <a:off x="551850" y="489600"/>
            <a:ext cx="128520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Трансляция изображения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50" name="Picture 2" descr="https://neerc.ifmo.ru/wiki/images/thumb/0/00/Examples_unpaired_translation.jpeg/700px-Examples_unpaired_translation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473" y="2526161"/>
            <a:ext cx="10588161" cy="508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87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/>
          <p:nvPr/>
        </p:nvSpPr>
        <p:spPr>
          <a:xfrm>
            <a:off x="819754" y="2651762"/>
            <a:ext cx="7084191" cy="5687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lvl="0" algn="just"/>
            <a:r>
              <a:rPr lang="ru-RU" sz="3000" dirty="0" smtClean="0">
                <a:latin typeface="Proxima Nova"/>
                <a:ea typeface="Proxima Nova"/>
                <a:cs typeface="Proxima Nova"/>
              </a:rPr>
              <a:t>Впервые </a:t>
            </a:r>
            <a:r>
              <a:rPr lang="ru-RU" sz="3000" dirty="0">
                <a:latin typeface="Proxima Nova"/>
                <a:ea typeface="Proxima Nova"/>
                <a:cs typeface="Proxima Nova"/>
              </a:rPr>
              <a:t>такие сети были представлены </a:t>
            </a:r>
            <a:r>
              <a:rPr lang="ru-RU" sz="3000" dirty="0" err="1">
                <a:latin typeface="Proxima Nova"/>
                <a:ea typeface="Proxima Nova"/>
                <a:cs typeface="Proxima Nova"/>
              </a:rPr>
              <a:t>Иэном</a:t>
            </a:r>
            <a:r>
              <a:rPr lang="ru-RU" sz="3000" dirty="0">
                <a:latin typeface="Proxima Nova"/>
                <a:ea typeface="Proxima Nova"/>
                <a:cs typeface="Proxima Nova"/>
              </a:rPr>
              <a:t> Гудфеллоу в 2014 </a:t>
            </a:r>
            <a:r>
              <a:rPr lang="ru-RU" sz="3000" dirty="0" smtClean="0">
                <a:latin typeface="Proxima Nova"/>
                <a:ea typeface="Proxima Nova"/>
                <a:cs typeface="Proxima Nova"/>
              </a:rPr>
              <a:t>году.</a:t>
            </a:r>
            <a:endParaRPr lang="en-US" sz="3000" dirty="0" smtClean="0">
              <a:latin typeface="Proxima Nova"/>
              <a:ea typeface="Proxima Nova"/>
              <a:cs typeface="Proxima Nova"/>
            </a:endParaRPr>
          </a:p>
          <a:p>
            <a:pPr lvl="0" algn="just"/>
            <a:endParaRPr lang="ru-RU" sz="3000" dirty="0">
              <a:latin typeface="Proxima Nova"/>
              <a:ea typeface="Proxima Nova"/>
              <a:cs typeface="Proxima Nova"/>
            </a:endParaRPr>
          </a:p>
          <a:p>
            <a:pPr lvl="0" algn="just"/>
            <a:r>
              <a:rPr lang="ru-RU" sz="3000" dirty="0" smtClean="0">
                <a:latin typeface="Proxima Nova"/>
                <a:ea typeface="Proxima Nova"/>
                <a:cs typeface="Proxima Nova"/>
              </a:rPr>
              <a:t>Задачей </a:t>
            </a:r>
            <a:r>
              <a:rPr lang="en-US" sz="3000" dirty="0" smtClean="0">
                <a:latin typeface="Proxima Nova"/>
                <a:ea typeface="Proxima Nova"/>
                <a:cs typeface="Proxima Nova"/>
              </a:rPr>
              <a:t>GAN </a:t>
            </a:r>
            <a:r>
              <a:rPr lang="ru-RU" sz="3000" dirty="0" smtClean="0">
                <a:latin typeface="Proxima Nova"/>
                <a:ea typeface="Proxima Nova"/>
                <a:cs typeface="Proxima Nova"/>
              </a:rPr>
              <a:t>является </a:t>
            </a:r>
            <a:r>
              <a:rPr lang="ru-RU" sz="3000" dirty="0">
                <a:latin typeface="Proxima Nova"/>
                <a:ea typeface="Proxima Nova"/>
                <a:cs typeface="Proxima Nova"/>
              </a:rPr>
              <a:t>классифицировать изображение как «настоящее» или «поддельное», одновременно тренируя генеративную модель, чтобы минимизировать эту функцию</a:t>
            </a:r>
            <a:r>
              <a:rPr lang="ru-RU" sz="3000" dirty="0" smtClean="0">
                <a:latin typeface="Proxima Nova"/>
                <a:ea typeface="Proxima Nova"/>
                <a:cs typeface="Proxima Nova"/>
              </a:rPr>
              <a:t>.</a:t>
            </a:r>
            <a:endParaRPr lang="en-US" sz="3000" dirty="0" smtClean="0">
              <a:latin typeface="Proxima Nova"/>
              <a:ea typeface="Proxima Nova"/>
              <a:cs typeface="Proxima Nova"/>
            </a:endParaRPr>
          </a:p>
          <a:p>
            <a:pPr lvl="0" algn="just"/>
            <a:endParaRPr lang="en-US" sz="3000" dirty="0" smtClean="0">
              <a:latin typeface="Proxima Nova"/>
              <a:ea typeface="Proxima Nova"/>
              <a:cs typeface="Proxima Nova"/>
            </a:endParaRPr>
          </a:p>
          <a:p>
            <a:pPr lvl="0" algn="just"/>
            <a:r>
              <a:rPr lang="ru-RU" sz="3000" dirty="0" smtClean="0">
                <a:latin typeface="Proxima Nova"/>
                <a:ea typeface="Proxima Nova"/>
                <a:cs typeface="Proxima Nova"/>
              </a:rPr>
              <a:t> 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6" name="Google Shape;1126;p73"/>
          <p:cNvSpPr txBox="1"/>
          <p:nvPr/>
        </p:nvSpPr>
        <p:spPr>
          <a:xfrm>
            <a:off x="551849" y="489600"/>
            <a:ext cx="14704193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GAN – </a:t>
            </a: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генеративные состязательные сети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" name="Рисунок 5" descr="https://neerc.ifmo.ru/wiki/images/thumb/6/6b/%D0%90%D1%80%D1%85_%D0%B3%D0%B0%D0%BD.png/450px-%D0%90%D1%80%D1%85_%D0%B3%D0%B0%D0%B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432" y="2397426"/>
            <a:ext cx="9272335" cy="4885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2151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2"/>
          <p:cNvSpPr/>
          <p:nvPr/>
        </p:nvSpPr>
        <p:spPr>
          <a:xfrm>
            <a:off x="6911764" y="3938493"/>
            <a:ext cx="5688000" cy="5688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9" name="Google Shape;1039;p62"/>
          <p:cNvSpPr txBox="1"/>
          <p:nvPr/>
        </p:nvSpPr>
        <p:spPr>
          <a:xfrm>
            <a:off x="568479" y="518872"/>
            <a:ext cx="14245561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 smtClean="0">
                <a:latin typeface="Proxima Nova"/>
                <a:ea typeface="Proxima Nova"/>
                <a:cs typeface="Proxima Nova"/>
                <a:sym typeface="Proxima Nova"/>
              </a:rPr>
              <a:t>Различные виды </a:t>
            </a:r>
            <a:r>
              <a:rPr lang="en-US" sz="9600" b="1" dirty="0" smtClean="0">
                <a:latin typeface="Proxima Nova"/>
                <a:ea typeface="Proxima Nova"/>
                <a:cs typeface="Proxima Nova"/>
                <a:sym typeface="Proxima Nova"/>
              </a:rPr>
              <a:t>GAN</a:t>
            </a:r>
            <a:endParaRPr sz="9600" b="1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763" y="3628760"/>
            <a:ext cx="10193189" cy="3673024"/>
          </a:xfrm>
          <a:prstGeom prst="rect">
            <a:avLst/>
          </a:prstGeom>
        </p:spPr>
      </p:pic>
      <p:sp>
        <p:nvSpPr>
          <p:cNvPr id="6" name="Google Shape;1125;p73"/>
          <p:cNvSpPr txBox="1"/>
          <p:nvPr/>
        </p:nvSpPr>
        <p:spPr>
          <a:xfrm>
            <a:off x="568479" y="2267807"/>
            <a:ext cx="7122781" cy="661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lvl="0">
              <a:lnSpc>
                <a:spcPct val="80000"/>
              </a:lnSpc>
            </a:pPr>
            <a:endParaRPr lang="ru-RU"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ru-RU" sz="3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•	CycleGAN: меняет изображения c одного домена на другой, например, лошадей на зебр</a:t>
            </a: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lang="en-US" sz="3000" dirty="0" smtClean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endParaRPr lang="ru-RU" sz="3000" dirty="0" smtClean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•</a:t>
            </a:r>
            <a:r>
              <a:rPr lang="ru-RU" sz="3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SRGAN: создает изображения с высоким разрешением из более низкого разрешения</a:t>
            </a: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lang="en-US" sz="3000" dirty="0" smtClean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endParaRPr lang="ru-RU"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ru-RU" sz="3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•	StackGAN: </a:t>
            </a: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создает </a:t>
            </a:r>
            <a:r>
              <a:rPr lang="ru-RU" sz="3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изображения по заданному тексту</a:t>
            </a: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lang="en-US" sz="3000" dirty="0" smtClean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endParaRPr lang="ru-RU"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ru-RU" sz="30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•	MidiNet: генерирует последовательность нот, таким образом, создает мелодию.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69"/>
          <p:cNvSpPr txBox="1"/>
          <p:nvPr/>
        </p:nvSpPr>
        <p:spPr>
          <a:xfrm>
            <a:off x="551850" y="489599"/>
            <a:ext cx="16372571" cy="8542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 smtClean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Задача:</a:t>
            </a:r>
            <a:endParaRPr sz="9600" b="1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>
              <a:lnSpc>
                <a:spcPct val="80000"/>
              </a:lnSpc>
            </a:pPr>
            <a:r>
              <a:rPr lang="ru-RU" sz="4800" b="1" dirty="0">
                <a:latin typeface="Proxima Nova"/>
                <a:ea typeface="Proxima Nova"/>
                <a:cs typeface="Proxima Nova"/>
                <a:sym typeface="Proxima Nova"/>
              </a:rPr>
              <a:t>построение и обучение условной </a:t>
            </a:r>
            <a:r>
              <a:rPr lang="ru-RU" sz="4800" b="1" dirty="0" smtClean="0">
                <a:latin typeface="Proxima Nova"/>
                <a:ea typeface="Proxima Nova"/>
                <a:cs typeface="Proxima Nova"/>
                <a:sym typeface="Proxima Nova"/>
              </a:rPr>
              <a:t>генеративной состязательной </a:t>
            </a:r>
            <a:r>
              <a:rPr lang="ru-RU" sz="4800" b="1" dirty="0">
                <a:latin typeface="Proxima Nova"/>
                <a:ea typeface="Proxima Nova"/>
                <a:cs typeface="Proxima Nova"/>
                <a:sym typeface="Proxima Nova"/>
              </a:rPr>
              <a:t>сети (</a:t>
            </a:r>
            <a:r>
              <a:rPr lang="ru-RU" sz="4800" b="1" dirty="0" err="1">
                <a:latin typeface="Proxima Nova"/>
                <a:ea typeface="Proxima Nova"/>
                <a:cs typeface="Proxima Nova"/>
                <a:sym typeface="Proxima Nova"/>
              </a:rPr>
              <a:t>cGAN</a:t>
            </a:r>
            <a:r>
              <a:rPr lang="ru-RU" sz="4800" b="1" dirty="0">
                <a:latin typeface="Proxima Nova"/>
                <a:ea typeface="Proxima Nova"/>
                <a:cs typeface="Proxima Nova"/>
                <a:sym typeface="Proxima Nova"/>
              </a:rPr>
              <a:t> – </a:t>
            </a:r>
            <a:r>
              <a:rPr lang="ru-RU" sz="4800" b="1" dirty="0" err="1">
                <a:latin typeface="Proxima Nova"/>
                <a:ea typeface="Proxima Nova"/>
                <a:cs typeface="Proxima Nova"/>
                <a:sym typeface="Proxima Nova"/>
              </a:rPr>
              <a:t>Conditional</a:t>
            </a:r>
            <a:r>
              <a:rPr lang="ru-RU" sz="48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4800" b="1" dirty="0" err="1">
                <a:latin typeface="Proxima Nova"/>
                <a:ea typeface="Proxima Nova"/>
                <a:cs typeface="Proxima Nova"/>
                <a:sym typeface="Proxima Nova"/>
              </a:rPr>
              <a:t>Genereative</a:t>
            </a:r>
            <a:r>
              <a:rPr lang="ru-RU" sz="48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4800" b="1" dirty="0" err="1">
                <a:latin typeface="Proxima Nova"/>
                <a:ea typeface="Proxima Nova"/>
                <a:cs typeface="Proxima Nova"/>
                <a:sym typeface="Proxima Nova"/>
              </a:rPr>
              <a:t>Adversarial</a:t>
            </a:r>
            <a:r>
              <a:rPr lang="ru-RU" sz="48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4800" b="1" dirty="0" err="1">
                <a:latin typeface="Proxima Nova"/>
                <a:ea typeface="Proxima Nova"/>
                <a:cs typeface="Proxima Nova"/>
                <a:sym typeface="Proxima Nova"/>
              </a:rPr>
              <a:t>Nets</a:t>
            </a:r>
            <a:r>
              <a:rPr lang="ru-RU" sz="4800" b="1" dirty="0">
                <a:latin typeface="Proxima Nova"/>
                <a:ea typeface="Proxima Nova"/>
                <a:cs typeface="Proxima Nova"/>
                <a:sym typeface="Proxima Nova"/>
              </a:rPr>
              <a:t>) для трансляции изображений с семантической окраской (Pix2Pix</a:t>
            </a:r>
            <a:r>
              <a:rPr lang="ru-RU" sz="4800" b="1" dirty="0" smtClean="0">
                <a:latin typeface="Proxima Nova"/>
                <a:ea typeface="Proxima Nova"/>
                <a:cs typeface="Proxima Nova"/>
                <a:sym typeface="Proxima Nova"/>
              </a:rPr>
              <a:t>)</a:t>
            </a:r>
          </a:p>
          <a:p>
            <a:pPr lvl="0" algn="just">
              <a:lnSpc>
                <a:spcPct val="80000"/>
              </a:lnSpc>
            </a:pPr>
            <a:endParaRPr lang="ru-RU" sz="48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lnSpc>
                <a:spcPct val="80000"/>
              </a:lnSpc>
            </a:pPr>
            <a:r>
              <a:rPr lang="ru-RU" sz="9600" b="1" dirty="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Цель: </a:t>
            </a:r>
          </a:p>
          <a:p>
            <a:pPr lvl="0" algn="just">
              <a:lnSpc>
                <a:spcPct val="80000"/>
              </a:lnSpc>
            </a:pPr>
            <a:r>
              <a:rPr lang="ru-RU" sz="4800" b="1" dirty="0" smtClean="0">
                <a:latin typeface="Proxima Nova"/>
                <a:ea typeface="Proxima Nova"/>
                <a:cs typeface="Proxima Nova"/>
                <a:sym typeface="Proxima Nova"/>
              </a:rPr>
              <a:t>глубокая </a:t>
            </a:r>
            <a:r>
              <a:rPr lang="ru-RU" sz="4800" b="1" dirty="0">
                <a:latin typeface="Proxima Nova"/>
                <a:ea typeface="Proxima Nova"/>
                <a:cs typeface="Proxima Nova"/>
                <a:sym typeface="Proxima Nova"/>
              </a:rPr>
              <a:t>нейронная сеть способна выполнять задачи построения реалистичных изображений из семантических изображений с приемлемым результатом</a:t>
            </a:r>
          </a:p>
        </p:txBody>
      </p:sp>
    </p:spTree>
    <p:extLst>
      <p:ext uri="{BB962C8B-B14F-4D97-AF65-F5344CB8AC3E}">
        <p14:creationId xmlns:p14="http://schemas.microsoft.com/office/powerpoint/2010/main" val="2798100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/>
          <p:nvPr/>
        </p:nvSpPr>
        <p:spPr>
          <a:xfrm>
            <a:off x="887285" y="2418191"/>
            <a:ext cx="8481304" cy="3100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•	синтез фотографий из карт меток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;</a:t>
            </a:r>
          </a:p>
          <a:p>
            <a:pPr lvl="0"/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•	создание раскрашенных фотографий из черно-белых изображений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;</a:t>
            </a:r>
          </a:p>
          <a:p>
            <a:pPr lvl="0"/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•	преобразование фотографий 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Google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 err="1">
                <a:latin typeface="Proxima Nova"/>
                <a:ea typeface="Proxima Nova"/>
                <a:cs typeface="Proxima Nova"/>
                <a:sym typeface="Proxima Nova"/>
              </a:rPr>
              <a:t>Maps</a:t>
            </a:r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 в аэрофотоснимки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;</a:t>
            </a:r>
          </a:p>
          <a:p>
            <a:pPr lvl="0"/>
            <a:endParaRPr lang="ru-RU"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just"/>
            <a:r>
              <a:rPr lang="ru-RU" sz="3000" dirty="0">
                <a:latin typeface="Proxima Nova"/>
                <a:ea typeface="Proxima Nova"/>
                <a:cs typeface="Proxima Nova"/>
                <a:sym typeface="Proxima Nova"/>
              </a:rPr>
              <a:t>•	преобразование эскизов в фотографии.</a:t>
            </a:r>
          </a:p>
        </p:txBody>
      </p:sp>
      <p:sp>
        <p:nvSpPr>
          <p:cNvPr id="1126" name="Google Shape;1126;p73"/>
          <p:cNvSpPr txBox="1"/>
          <p:nvPr/>
        </p:nvSpPr>
        <p:spPr>
          <a:xfrm>
            <a:off x="1386039" y="484865"/>
            <a:ext cx="12852000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Актуальность задачи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453" y="1445248"/>
            <a:ext cx="6593305" cy="423855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3284" y="5903183"/>
            <a:ext cx="6605641" cy="32734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65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65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65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65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5" name="Google Shape;1065;p65"/>
          <p:cNvSpPr txBox="1"/>
          <p:nvPr/>
        </p:nvSpPr>
        <p:spPr>
          <a:xfrm>
            <a:off x="551850" y="489600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 smtClean="0">
                <a:latin typeface="Proxima Nova"/>
                <a:ea typeface="Proxima Nova"/>
                <a:cs typeface="Proxima Nova"/>
                <a:sym typeface="Proxima Nova"/>
              </a:rPr>
              <a:t>Анализ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6730</TotalTime>
  <Words>1400</Words>
  <Application>Microsoft Office PowerPoint</Application>
  <PresentationFormat>Произвольный</PresentationFormat>
  <Paragraphs>212</Paragraphs>
  <Slides>31</Slides>
  <Notes>31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7" baseType="lpstr">
      <vt:lpstr>Proxima Nova Semibold</vt:lpstr>
      <vt:lpstr>Proxima Nova</vt:lpstr>
      <vt:lpstr>Times New Roman</vt:lpstr>
      <vt:lpstr>Calibri</vt:lpstr>
      <vt:lpstr>Arial</vt:lpstr>
      <vt:lpstr>White Green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Пользователь Windows</cp:lastModifiedBy>
  <cp:revision>54</cp:revision>
  <dcterms:modified xsi:type="dcterms:W3CDTF">2022-05-24T17:42:03Z</dcterms:modified>
</cp:coreProperties>
</file>